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16"/>
  </p:notesMasterIdLst>
  <p:handoutMasterIdLst>
    <p:handoutMasterId r:id="rId17"/>
  </p:handoutMasterIdLst>
  <p:sldIdLst>
    <p:sldId id="1489" r:id="rId2"/>
    <p:sldId id="1607" r:id="rId3"/>
    <p:sldId id="1608" r:id="rId4"/>
    <p:sldId id="1609" r:id="rId5"/>
    <p:sldId id="1610" r:id="rId6"/>
    <p:sldId id="1611" r:id="rId7"/>
    <p:sldId id="1612" r:id="rId8"/>
    <p:sldId id="1613" r:id="rId9"/>
    <p:sldId id="1614" r:id="rId10"/>
    <p:sldId id="1615" r:id="rId11"/>
    <p:sldId id="1616" r:id="rId12"/>
    <p:sldId id="1617" r:id="rId13"/>
    <p:sldId id="1656" r:id="rId14"/>
    <p:sldId id="1660" r:id="rId15"/>
  </p:sldIdLst>
  <p:sldSz cx="9144000" cy="6858000" type="screen4x3"/>
  <p:notesSz cx="9942513" cy="6810375"/>
  <p:defaultTextStyle>
    <a:defPPr>
      <a:defRPr lang="en-US"/>
    </a:defPPr>
    <a:lvl1pPr algn="l" defTabSz="457200" rtl="0" eaLnBrk="0" fontAlgn="base" hangingPunct="0">
      <a:spcBef>
        <a:spcPct val="0"/>
      </a:spcBef>
      <a:spcAft>
        <a:spcPct val="0"/>
      </a:spcAft>
      <a:defRPr kern="1200">
        <a:solidFill>
          <a:schemeClr val="tx1"/>
        </a:solidFill>
        <a:latin typeface="Arial"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06D8"/>
    <a:srgbClr val="FFCC99"/>
    <a:srgbClr val="FF3399"/>
    <a:srgbClr val="666699"/>
    <a:srgbClr val="B0102B"/>
    <a:srgbClr val="A03078"/>
    <a:srgbClr val="00FFFF"/>
    <a:srgbClr val="16EE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86" autoAdjust="0"/>
    <p:restoredTop sz="96049" autoAdjust="0"/>
  </p:normalViewPr>
  <p:slideViewPr>
    <p:cSldViewPr snapToGrid="0" snapToObjects="1">
      <p:cViewPr varScale="1">
        <p:scale>
          <a:sx n="87" d="100"/>
          <a:sy n="87" d="100"/>
        </p:scale>
        <p:origin x="157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844"/>
    </p:cViewPr>
  </p:sorterViewPr>
  <p:notesViewPr>
    <p:cSldViewPr snapToGrid="0" snapToObjects="1">
      <p:cViewPr varScale="1">
        <p:scale>
          <a:sx n="68" d="100"/>
          <a:sy n="68" d="100"/>
        </p:scale>
        <p:origin x="2772" y="72"/>
      </p:cViewPr>
      <p:guideLst>
        <p:guide orient="horz" pos="2145"/>
        <p:guide pos="3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4309506" cy="340846"/>
          </a:xfrm>
          <a:prstGeom prst="rect">
            <a:avLst/>
          </a:prstGeom>
        </p:spPr>
        <p:txBody>
          <a:bodyPr vert="horz" lIns="91586" tIns="45793" rIns="91586" bIns="4579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5630689" y="1"/>
            <a:ext cx="4309506" cy="340846"/>
          </a:xfrm>
          <a:prstGeom prst="rect">
            <a:avLst/>
          </a:prstGeom>
        </p:spPr>
        <p:txBody>
          <a:bodyPr vert="horz" lIns="91586" tIns="45793" rIns="91586" bIns="45793" rtlCol="0"/>
          <a:lstStyle>
            <a:lvl1pPr algn="r" eaLnBrk="1" fontAlgn="auto" hangingPunct="1">
              <a:spcBef>
                <a:spcPts val="0"/>
              </a:spcBef>
              <a:spcAft>
                <a:spcPts val="0"/>
              </a:spcAft>
              <a:defRPr sz="1200">
                <a:latin typeface="+mn-lt"/>
              </a:defRPr>
            </a:lvl1pPr>
          </a:lstStyle>
          <a:p>
            <a:pPr>
              <a:defRPr/>
            </a:pPr>
            <a:fld id="{6BCC21B1-B83E-4EF8-9577-E5F741867016}" type="datetimeFigureOut">
              <a:rPr lang="en-US"/>
              <a:pPr>
                <a:defRPr/>
              </a:pPr>
              <a:t>10/5/2020</a:t>
            </a:fld>
            <a:endParaRPr lang="en-US"/>
          </a:p>
        </p:txBody>
      </p:sp>
      <p:sp>
        <p:nvSpPr>
          <p:cNvPr id="4" name="Footer Placeholder 3"/>
          <p:cNvSpPr>
            <a:spLocks noGrp="1"/>
          </p:cNvSpPr>
          <p:nvPr>
            <p:ph type="ftr" sz="quarter" idx="2"/>
          </p:nvPr>
        </p:nvSpPr>
        <p:spPr>
          <a:xfrm>
            <a:off x="4" y="6468442"/>
            <a:ext cx="4309506" cy="340846"/>
          </a:xfrm>
          <a:prstGeom prst="rect">
            <a:avLst/>
          </a:prstGeom>
        </p:spPr>
        <p:txBody>
          <a:bodyPr vert="horz" lIns="91586" tIns="45793" rIns="91586" bIns="45793"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5630689" y="6468442"/>
            <a:ext cx="4309506" cy="340846"/>
          </a:xfrm>
          <a:prstGeom prst="rect">
            <a:avLst/>
          </a:prstGeom>
        </p:spPr>
        <p:txBody>
          <a:bodyPr vert="horz" wrap="square" lIns="91586" tIns="45793" rIns="91586" bIns="45793" numCol="1" anchor="b" anchorCtr="0" compatLnSpc="1">
            <a:prstTxWarp prst="textNoShape">
              <a:avLst/>
            </a:prstTxWarp>
          </a:bodyPr>
          <a:lstStyle>
            <a:lvl1pPr algn="r" eaLnBrk="1" hangingPunct="1">
              <a:defRPr sz="1200">
                <a:latin typeface="Calibri" pitchFamily="34" charset="0"/>
              </a:defRPr>
            </a:lvl1pPr>
          </a:lstStyle>
          <a:p>
            <a:pPr>
              <a:defRPr/>
            </a:pPr>
            <a:fld id="{9D57060F-E0D8-4EFF-AC32-D11F0D77247F}" type="slidenum">
              <a:rPr lang="en-US" altLang="tr-TR"/>
              <a:pPr>
                <a:defRPr/>
              </a:pPr>
              <a:t>‹#›</a:t>
            </a:fld>
            <a:endParaRPr lang="en-US" altLang="tr-TR"/>
          </a:p>
        </p:txBody>
      </p:sp>
    </p:spTree>
    <p:extLst>
      <p:ext uri="{BB962C8B-B14F-4D97-AF65-F5344CB8AC3E}">
        <p14:creationId xmlns:p14="http://schemas.microsoft.com/office/powerpoint/2010/main" val="4134400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4309506" cy="340846"/>
          </a:xfrm>
          <a:prstGeom prst="rect">
            <a:avLst/>
          </a:prstGeom>
        </p:spPr>
        <p:txBody>
          <a:bodyPr vert="horz" lIns="91586" tIns="45793" rIns="91586" bIns="4579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630689" y="1"/>
            <a:ext cx="4309506" cy="340846"/>
          </a:xfrm>
          <a:prstGeom prst="rect">
            <a:avLst/>
          </a:prstGeom>
        </p:spPr>
        <p:txBody>
          <a:bodyPr vert="horz" lIns="91586" tIns="45793" rIns="91586" bIns="45793" rtlCol="0"/>
          <a:lstStyle>
            <a:lvl1pPr algn="r" eaLnBrk="1" fontAlgn="auto" hangingPunct="1">
              <a:spcBef>
                <a:spcPts val="0"/>
              </a:spcBef>
              <a:spcAft>
                <a:spcPts val="0"/>
              </a:spcAft>
              <a:defRPr sz="1200">
                <a:latin typeface="+mn-lt"/>
              </a:defRPr>
            </a:lvl1pPr>
          </a:lstStyle>
          <a:p>
            <a:pPr>
              <a:defRPr/>
            </a:pPr>
            <a:fld id="{B619BDFD-6127-4491-B364-7395C7B5E7F9}" type="datetimeFigureOut">
              <a:rPr lang="en-US"/>
              <a:pPr>
                <a:defRPr/>
              </a:pPr>
              <a:t>10/5/2020</a:t>
            </a:fld>
            <a:endParaRPr lang="en-US"/>
          </a:p>
        </p:txBody>
      </p:sp>
      <p:sp>
        <p:nvSpPr>
          <p:cNvPr id="4" name="Slide Image Placeholder 3"/>
          <p:cNvSpPr>
            <a:spLocks noGrp="1" noRot="1" noChangeAspect="1"/>
          </p:cNvSpPr>
          <p:nvPr>
            <p:ph type="sldImg" idx="2"/>
          </p:nvPr>
        </p:nvSpPr>
        <p:spPr>
          <a:xfrm>
            <a:off x="3268663" y="511175"/>
            <a:ext cx="3405187" cy="2554288"/>
          </a:xfrm>
          <a:prstGeom prst="rect">
            <a:avLst/>
          </a:prstGeom>
          <a:noFill/>
          <a:ln w="12700">
            <a:solidFill>
              <a:prstClr val="black"/>
            </a:solidFill>
          </a:ln>
        </p:spPr>
        <p:txBody>
          <a:bodyPr vert="horz" lIns="91586" tIns="45793" rIns="91586" bIns="45793" rtlCol="0" anchor="ctr"/>
          <a:lstStyle/>
          <a:p>
            <a:pPr lvl="0"/>
            <a:endParaRPr lang="en-US" noProof="0"/>
          </a:p>
        </p:txBody>
      </p:sp>
      <p:sp>
        <p:nvSpPr>
          <p:cNvPr id="5" name="Notes Placeholder 4"/>
          <p:cNvSpPr>
            <a:spLocks noGrp="1"/>
          </p:cNvSpPr>
          <p:nvPr>
            <p:ph type="body" sz="quarter" idx="3"/>
          </p:nvPr>
        </p:nvSpPr>
        <p:spPr>
          <a:xfrm>
            <a:off x="993791" y="3235311"/>
            <a:ext cx="7954939" cy="3064342"/>
          </a:xfrm>
          <a:prstGeom prst="rect">
            <a:avLst/>
          </a:prstGeom>
        </p:spPr>
        <p:txBody>
          <a:bodyPr vert="horz" lIns="91586" tIns="45793" rIns="91586" bIns="45793" rtlCol="0"/>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endParaRPr lang="en-US" noProof="0"/>
          </a:p>
        </p:txBody>
      </p:sp>
      <p:sp>
        <p:nvSpPr>
          <p:cNvPr id="6" name="Footer Placeholder 5"/>
          <p:cNvSpPr>
            <a:spLocks noGrp="1"/>
          </p:cNvSpPr>
          <p:nvPr>
            <p:ph type="ftr" sz="quarter" idx="4"/>
          </p:nvPr>
        </p:nvSpPr>
        <p:spPr>
          <a:xfrm>
            <a:off x="4" y="6468442"/>
            <a:ext cx="4309506" cy="340846"/>
          </a:xfrm>
          <a:prstGeom prst="rect">
            <a:avLst/>
          </a:prstGeom>
        </p:spPr>
        <p:txBody>
          <a:bodyPr vert="horz" lIns="91586" tIns="45793" rIns="91586" bIns="45793"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630689" y="6468442"/>
            <a:ext cx="4309506" cy="340846"/>
          </a:xfrm>
          <a:prstGeom prst="rect">
            <a:avLst/>
          </a:prstGeom>
        </p:spPr>
        <p:txBody>
          <a:bodyPr vert="horz" wrap="square" lIns="91586" tIns="45793" rIns="91586" bIns="45793" numCol="1" anchor="b" anchorCtr="0" compatLnSpc="1">
            <a:prstTxWarp prst="textNoShape">
              <a:avLst/>
            </a:prstTxWarp>
          </a:bodyPr>
          <a:lstStyle>
            <a:lvl1pPr algn="r" eaLnBrk="1" hangingPunct="1">
              <a:defRPr sz="1200">
                <a:latin typeface="Calibri" pitchFamily="34" charset="0"/>
              </a:defRPr>
            </a:lvl1pPr>
          </a:lstStyle>
          <a:p>
            <a:pPr>
              <a:defRPr/>
            </a:pPr>
            <a:fld id="{E0FE8451-306F-4C9B-A0DD-03B4AFD64E90}" type="slidenum">
              <a:rPr lang="en-US" altLang="tr-TR"/>
              <a:pPr>
                <a:defRPr/>
              </a:pPr>
              <a:t>‹#›</a:t>
            </a:fld>
            <a:endParaRPr lang="en-US" altLang="tr-TR"/>
          </a:p>
        </p:txBody>
      </p:sp>
    </p:spTree>
    <p:extLst>
      <p:ext uri="{BB962C8B-B14F-4D97-AF65-F5344CB8AC3E}">
        <p14:creationId xmlns:p14="http://schemas.microsoft.com/office/powerpoint/2010/main" val="166774097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	</a:t>
            </a:r>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r>
              <a:rPr lang="tr-TR" dirty="0"/>
              <a:t>	*»1q	0İM </a:t>
            </a:r>
            <a:r>
              <a:rPr lang="tr-TR" dirty="0" err="1"/>
              <a:t>Jbfvdsf</a:t>
            </a:r>
            <a:endParaRPr lang="tr-TR" dirty="0"/>
          </a:p>
          <a:p>
            <a:r>
              <a:rPr lang="tr-TR" dirty="0"/>
              <a:t>01 0ŞİP</a:t>
            </a:r>
          </a:p>
        </p:txBody>
      </p:sp>
      <p:sp>
        <p:nvSpPr>
          <p:cNvPr id="4" name="Slayt Numarası Yer Tutucusu 3"/>
          <p:cNvSpPr>
            <a:spLocks noGrp="1"/>
          </p:cNvSpPr>
          <p:nvPr>
            <p:ph type="sldNum" sz="quarter" idx="10"/>
          </p:nvPr>
        </p:nvSpPr>
        <p:spPr/>
        <p:txBody>
          <a:bodyPr/>
          <a:lstStyle/>
          <a:p>
            <a:pPr>
              <a:defRPr/>
            </a:pPr>
            <a:fld id="{34B4BC6C-A26A-4437-97D9-22832D07818A}" type="slidenum">
              <a:rPr lang="tr-TR" altLang="tr-TR">
                <a:solidFill>
                  <a:prstClr val="black"/>
                </a:solidFill>
              </a:rPr>
              <a:pPr>
                <a:defRPr/>
              </a:pPr>
              <a:t>1</a:t>
            </a:fld>
            <a:endParaRPr lang="tr-TR" altLang="tr-TR">
              <a:solidFill>
                <a:prstClr val="black"/>
              </a:solidFill>
            </a:endParaRPr>
          </a:p>
        </p:txBody>
      </p:sp>
    </p:spTree>
    <p:extLst>
      <p:ext uri="{BB962C8B-B14F-4D97-AF65-F5344CB8AC3E}">
        <p14:creationId xmlns:p14="http://schemas.microsoft.com/office/powerpoint/2010/main" val="989390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10</a:t>
            </a:fld>
            <a:endParaRPr lang="en-US" altLang="tr-TR"/>
          </a:p>
        </p:txBody>
      </p:sp>
    </p:spTree>
    <p:extLst>
      <p:ext uri="{BB962C8B-B14F-4D97-AF65-F5344CB8AC3E}">
        <p14:creationId xmlns:p14="http://schemas.microsoft.com/office/powerpoint/2010/main" val="3961682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70659" name="Not Yer Tutucusu 2"/>
          <p:cNvSpPr>
            <a:spLocks noGrp="1"/>
          </p:cNvSpPr>
          <p:nvPr>
            <p:ph type="body" idx="1"/>
          </p:nvPr>
        </p:nvSpPr>
        <p:spPr bwMode="auto">
          <a:noFill/>
        </p:spPr>
        <p:txBody>
          <a:bodyPr wrap="square" numCol="1" anchor="t" anchorCtr="0" compatLnSpc="1">
            <a:prstTxWarp prst="textNoShape">
              <a:avLst/>
            </a:prstTxWarp>
          </a:bodyPr>
          <a:lstStyle/>
          <a:p>
            <a:r>
              <a:rPr lang="tr-TR" dirty="0"/>
              <a:t>Türk Ticaret </a:t>
            </a:r>
            <a:r>
              <a:rPr lang="tr-TR" dirty="0" smtClean="0"/>
              <a:t>Kanunu kapsamında kurulmuş şirketler ve yurt içi fuar organizatörleri yararlanabilmektedir.</a:t>
            </a:r>
          </a:p>
          <a:p>
            <a:pPr lvl="0"/>
            <a:endParaRPr lang="tr-TR" b="1" dirty="0" smtClean="0">
              <a:effectLst/>
            </a:endParaRPr>
          </a:p>
          <a:p>
            <a:pPr lvl="0"/>
            <a:r>
              <a:rPr lang="tr-TR" dirty="0" smtClean="0"/>
              <a:t>Fuar </a:t>
            </a:r>
            <a:r>
              <a:rPr lang="tr-TR" dirty="0"/>
              <a:t>desteği, katılımcılar için yer kirası ve </a:t>
            </a:r>
            <a:r>
              <a:rPr lang="tr-TR" dirty="0" err="1"/>
              <a:t>stand</a:t>
            </a:r>
            <a:r>
              <a:rPr lang="tr-TR" dirty="0"/>
              <a:t> konstrüksiyonu masraflarını, organizatör için ise yurt içi fuarın yurt dışında ve/veya yurt içinde yapacağı tanıtım masraflarını içermektedir.</a:t>
            </a:r>
            <a:endParaRPr lang="tr-TR" dirty="0" smtClean="0">
              <a:effectLst/>
            </a:endParaRPr>
          </a:p>
          <a:p>
            <a:pPr lvl="0"/>
            <a:r>
              <a:rPr lang="tr-TR" dirty="0"/>
              <a:t>Destek üst limiti katılımcılar için fuar katılımı başına 30.000 TL, fuarın yurt içinde tanıtımı için 50.000, yurt dışında tanıtımı için ise 150.000 ABD Dolarıdır. </a:t>
            </a:r>
            <a:endParaRPr lang="tr-TR" dirty="0" smtClean="0">
              <a:effectLst/>
            </a:endParaRPr>
          </a:p>
          <a:p>
            <a:pPr lvl="0"/>
            <a:r>
              <a:rPr lang="tr-TR" dirty="0"/>
              <a:t>Destek oranı % 50’dir.</a:t>
            </a:r>
            <a:endParaRPr lang="tr-TR" dirty="0" smtClean="0">
              <a:effectLst/>
            </a:endParaRPr>
          </a:p>
          <a:p>
            <a:endParaRPr lang="tr-TR" altLang="tr-TR" dirty="0" smtClean="0"/>
          </a:p>
          <a:p>
            <a:pPr defTabSz="457932">
              <a:defRPr/>
            </a:pPr>
            <a:r>
              <a:rPr lang="tr-TR" b="1" u="sng" dirty="0"/>
              <a:t>Amaç, Kapsam ve Tanımlar </a:t>
            </a:r>
          </a:p>
          <a:p>
            <a:pPr defTabSz="457932">
              <a:defRPr/>
            </a:pPr>
            <a:endParaRPr lang="tr-TR" b="1" dirty="0"/>
          </a:p>
          <a:p>
            <a:pPr defTabSz="457932">
              <a:defRPr/>
            </a:pPr>
            <a:r>
              <a:rPr lang="tr-TR" b="1" dirty="0"/>
              <a:t>1.</a:t>
            </a:r>
            <a:r>
              <a:rPr lang="tr-TR" dirty="0"/>
              <a:t> Bu Kararın amacı; Bakanlık tarafından belirlenen </a:t>
            </a:r>
            <a:r>
              <a:rPr lang="tr-TR" b="1" dirty="0" err="1"/>
              <a:t>sektörel</a:t>
            </a:r>
            <a:r>
              <a:rPr lang="tr-TR" dirty="0"/>
              <a:t> nitelikli uluslararası yurt içi fuarların dış tanıtımının sağlanması ve uluslararası düzeyde katılımın artırılması amacıyla organizatörlerin yapacakları harcamalar ile katılımcıların harcamalarının bu Kararın ilgili maddelerinde belirtilen miktar ve oranlar çerçevesinde Destekleme ve Fiyat İstikrar Fonu’ndan (DFİF) karşılanmasıdır.</a:t>
            </a:r>
          </a:p>
          <a:p>
            <a:endParaRPr lang="tr-TR" dirty="0" smtClean="0"/>
          </a:p>
          <a:p>
            <a:pPr defTabSz="457932">
              <a:defRPr/>
            </a:pPr>
            <a:r>
              <a:rPr lang="tr-TR" b="1" dirty="0" smtClean="0"/>
              <a:t>2.</a:t>
            </a:r>
            <a:r>
              <a:rPr lang="tr-TR" dirty="0" smtClean="0"/>
              <a:t> </a:t>
            </a:r>
            <a:r>
              <a:rPr lang="tr-TR" dirty="0"/>
              <a:t>Bu Karar kapsamındaki desteklerden; Bakanlıkça belirlenen şartları haiz </a:t>
            </a:r>
            <a:r>
              <a:rPr lang="tr-TR" b="1" dirty="0" err="1"/>
              <a:t>sektörel</a:t>
            </a:r>
            <a:r>
              <a:rPr lang="tr-TR" dirty="0"/>
              <a:t> nitelikli uluslararası yurt içi fuarları düzenleyen </a:t>
            </a:r>
            <a:r>
              <a:rPr lang="tr-TR" b="1" dirty="0"/>
              <a:t>organizatörler</a:t>
            </a:r>
            <a:r>
              <a:rPr lang="tr-TR" dirty="0"/>
              <a:t> ve </a:t>
            </a:r>
            <a:r>
              <a:rPr lang="tr-TR" b="1" dirty="0"/>
              <a:t>katılımcılar</a:t>
            </a:r>
            <a:r>
              <a:rPr lang="tr-TR" dirty="0"/>
              <a:t> yararlandırılır.</a:t>
            </a:r>
          </a:p>
          <a:p>
            <a:endParaRPr lang="tr-TR" dirty="0"/>
          </a:p>
          <a:p>
            <a:r>
              <a:rPr lang="tr-TR" b="1" dirty="0"/>
              <a:t>4. Katılımcı,</a:t>
            </a:r>
            <a:r>
              <a:rPr lang="tr-TR" dirty="0"/>
              <a:t> bu Karar kapsamındaki </a:t>
            </a:r>
            <a:r>
              <a:rPr lang="tr-TR" dirty="0" err="1"/>
              <a:t>sektörel</a:t>
            </a:r>
            <a:r>
              <a:rPr lang="tr-TR" dirty="0"/>
              <a:t> nitelikteki uluslararası yurt içi fuarlara katılım sağlayan Türk Ticaret Kanunu hükümleri çerçevesinde kurulmuş, </a:t>
            </a:r>
            <a:r>
              <a:rPr lang="tr-TR" b="1" dirty="0"/>
              <a:t>ihracatçı birliğine üye şirketler</a:t>
            </a:r>
            <a:r>
              <a:rPr lang="tr-TR" dirty="0"/>
              <a:t>i ifade eder.</a:t>
            </a:r>
          </a:p>
          <a:p>
            <a:endParaRPr lang="tr-TR" dirty="0"/>
          </a:p>
          <a:p>
            <a:r>
              <a:rPr lang="tr-TR" b="1" dirty="0"/>
              <a:t>5. Organizatör,</a:t>
            </a:r>
            <a:r>
              <a:rPr lang="tr-TR" dirty="0"/>
              <a:t> TOBB tarafından adlarına yurt içinde fuar düzenleme yetkisi verilen organizatör şirketler arasından Bakanlıkça belirlenen şartları haiz </a:t>
            </a:r>
            <a:r>
              <a:rPr lang="tr-TR" dirty="0" err="1"/>
              <a:t>sektörel</a:t>
            </a:r>
            <a:r>
              <a:rPr lang="tr-TR" dirty="0"/>
              <a:t> nitelikli uluslararası yurt içi fuarları düzenleyenleri ifade eder.</a:t>
            </a:r>
          </a:p>
          <a:p>
            <a:endParaRPr lang="tr-TR" dirty="0"/>
          </a:p>
          <a:p>
            <a:r>
              <a:rPr lang="tr-TR" b="1" dirty="0"/>
              <a:t>6. Yurt İçi Fuar,</a:t>
            </a:r>
            <a:r>
              <a:rPr lang="tr-TR" dirty="0"/>
              <a:t> TOBB tarafından adlarına yurt içinde fuar düzenleme yetkisi verilen organizatörler tarafından düzenlenen ve Bakanlıkça belirlenen şartları haiz </a:t>
            </a:r>
            <a:r>
              <a:rPr lang="tr-TR" dirty="0" err="1"/>
              <a:t>sektörel</a:t>
            </a:r>
            <a:r>
              <a:rPr lang="tr-TR" dirty="0"/>
              <a:t> nitelikli uluslararası yurt içi fuarları ifade eder. </a:t>
            </a:r>
          </a:p>
          <a:p>
            <a:endParaRPr lang="tr-TR" dirty="0" smtClean="0"/>
          </a:p>
          <a:p>
            <a:r>
              <a:rPr lang="tr-TR" b="1" u="sng" dirty="0"/>
              <a:t>Desteklenecek Fuarların Tespiti</a:t>
            </a:r>
          </a:p>
          <a:p>
            <a:endParaRPr lang="tr-TR" u="sng" dirty="0"/>
          </a:p>
          <a:p>
            <a:r>
              <a:rPr lang="tr-TR" b="1" dirty="0"/>
              <a:t>1. </a:t>
            </a:r>
            <a:r>
              <a:rPr lang="tr-TR" dirty="0"/>
              <a:t>Yurt içi fuarın destek kapsamına alınması için, TOBB internet sitesinde ve Türkiye Ticaret Sicili Gazetesinde yayımlanan yıllık yurt içi fuar takviminde yer alması ve en son düzenlenen yurt içi fuarda veya son düzenlenen üç fuardan en az ikisinde;</a:t>
            </a:r>
          </a:p>
          <a:p>
            <a:endParaRPr lang="tr-TR" dirty="0"/>
          </a:p>
          <a:p>
            <a:pPr lvl="0"/>
            <a:r>
              <a:rPr lang="tr-TR" b="1" dirty="0"/>
              <a:t>a) </a:t>
            </a:r>
            <a:r>
              <a:rPr lang="tr-TR" dirty="0"/>
              <a:t>yabancı ziyaretçi sayısının en az 1.500 olması,</a:t>
            </a:r>
          </a:p>
          <a:p>
            <a:pPr lvl="0"/>
            <a:r>
              <a:rPr lang="tr-TR" b="1" dirty="0"/>
              <a:t>b)</a:t>
            </a:r>
            <a:r>
              <a:rPr lang="tr-TR" dirty="0"/>
              <a:t> yabancı ziyaretçi sayısının toplam ziyaretçi sayısına oranının  % 5’in üzerinde olması,</a:t>
            </a:r>
          </a:p>
          <a:p>
            <a:pPr lvl="0"/>
            <a:r>
              <a:rPr lang="tr-TR" b="1" dirty="0"/>
              <a:t>c)</a:t>
            </a:r>
            <a:r>
              <a:rPr lang="tr-TR" dirty="0"/>
              <a:t> toplam katılımcı sayısının en az 300 olması,</a:t>
            </a:r>
          </a:p>
          <a:p>
            <a:r>
              <a:rPr lang="tr-TR" b="1" dirty="0"/>
              <a:t>ç)  </a:t>
            </a:r>
            <a:r>
              <a:rPr lang="tr-TR" dirty="0"/>
              <a:t>yabancı katılımcı sayısının toplam katılımcı sayısına oranının % 5’in üzerinde olması,</a:t>
            </a:r>
          </a:p>
          <a:p>
            <a:r>
              <a:rPr lang="tr-TR" b="1" dirty="0"/>
              <a:t>d) </a:t>
            </a:r>
            <a:r>
              <a:rPr lang="tr-TR" dirty="0"/>
              <a:t>katılımcılara tahsis edilen </a:t>
            </a:r>
            <a:r>
              <a:rPr lang="tr-TR" dirty="0" err="1"/>
              <a:t>stand</a:t>
            </a:r>
            <a:r>
              <a:rPr lang="tr-TR" dirty="0"/>
              <a:t> alanının en az 10.000 metrekare olması,</a:t>
            </a:r>
          </a:p>
          <a:p>
            <a:r>
              <a:rPr lang="tr-TR" b="1" dirty="0"/>
              <a:t>e) </a:t>
            </a:r>
            <a:r>
              <a:rPr lang="tr-TR" dirty="0"/>
              <a:t>yabancı katılımcılara tahsis edilen toplam </a:t>
            </a:r>
            <a:r>
              <a:rPr lang="tr-TR" dirty="0" err="1"/>
              <a:t>stand</a:t>
            </a:r>
            <a:r>
              <a:rPr lang="tr-TR" dirty="0"/>
              <a:t> alanının en az 300 metrekare olması,</a:t>
            </a:r>
          </a:p>
          <a:p>
            <a:r>
              <a:rPr lang="tr-TR" dirty="0"/>
              <a:t>gereklidir. </a:t>
            </a:r>
          </a:p>
          <a:p>
            <a:endParaRPr lang="tr-TR" dirty="0"/>
          </a:p>
          <a:p>
            <a:r>
              <a:rPr lang="tr-TR" b="1" dirty="0"/>
              <a:t>2. </a:t>
            </a:r>
            <a:r>
              <a:rPr lang="tr-TR" dirty="0"/>
              <a:t>Bu fıkrada yer alan şartları taşıyan yurt içi fuarlar </a:t>
            </a:r>
            <a:r>
              <a:rPr lang="tr-TR" b="1" dirty="0"/>
              <a:t>arasından</a:t>
            </a:r>
            <a:r>
              <a:rPr lang="tr-TR" dirty="0"/>
              <a:t>, dış ticaret politikaları, ihracat stratejileri ve ekonomik öncelikler doğrultusunda </a:t>
            </a:r>
            <a:r>
              <a:rPr lang="tr-TR" b="1" dirty="0"/>
              <a:t>Bakanlıkça belirlenenler </a:t>
            </a:r>
            <a:r>
              <a:rPr lang="tr-TR" dirty="0"/>
              <a:t>destek kapsamına alınır.</a:t>
            </a:r>
          </a:p>
          <a:p>
            <a:endParaRPr lang="tr-TR" dirty="0"/>
          </a:p>
          <a:p>
            <a:r>
              <a:rPr lang="tr-TR" b="1" dirty="0"/>
              <a:t>3.</a:t>
            </a:r>
            <a:r>
              <a:rPr lang="tr-TR" dirty="0"/>
              <a:t> Bir takvim yılında, destek kapsamına alınmış yurtiçi fuarlar arasında belirli bir konuda fuar bulunmaması durumunda, bu maddenin birinci fıkrasında yer alan altı şarttan en az dördünü taşıması koşuluyla, o konudaki fuarlar arasından dış ticaret politikaları, ihracat stratejileri ve ekonomik öncelikler doğrultusunda Bakanlıkça (İhracat Genel Müdürlüğü) belirlenenler destek kapsamına alınır.</a:t>
            </a:r>
          </a:p>
          <a:p>
            <a:r>
              <a:rPr lang="tr-TR" dirty="0"/>
              <a:t> </a:t>
            </a:r>
          </a:p>
          <a:p>
            <a:r>
              <a:rPr lang="tr-TR" b="1" dirty="0"/>
              <a:t>4.</a:t>
            </a:r>
            <a:r>
              <a:rPr lang="tr-TR" dirty="0"/>
              <a:t> Yurt içi fuarın ilk kez düzenlenecek olması durumunda; bu maddenin birinci fıkrasında yer alan desteklenecek yurt içi fuarların tespitine ilişkin şartları haiz olduğunun fuar sonrasında fuar izleme raporu ve gözlemci raporu ile tevsiki gereklidir.</a:t>
            </a:r>
          </a:p>
          <a:p>
            <a:endParaRPr lang="tr-TR" dirty="0"/>
          </a:p>
          <a:p>
            <a:r>
              <a:rPr lang="tr-TR" b="1" dirty="0"/>
              <a:t>5.</a:t>
            </a:r>
            <a:r>
              <a:rPr lang="tr-TR" dirty="0"/>
              <a:t> Yurt içi fuarın bu maddenin birinci fıkrasında belirtilen koşullara uygunluğunda sırasıyla; </a:t>
            </a:r>
          </a:p>
          <a:p>
            <a:endParaRPr lang="tr-TR" dirty="0"/>
          </a:p>
          <a:p>
            <a:pPr marL="228966" indent="-228966">
              <a:buAutoNum type="alphaLcParenR"/>
            </a:pPr>
            <a:r>
              <a:rPr lang="tr-TR" dirty="0"/>
              <a:t>Bakanlıkça yurt içi fuarda değerlendirme görevini yerine getirmek üzere görevlendirilen Bakanlık veya İBGS personeli tarafından tanzim edilen </a:t>
            </a:r>
            <a:r>
              <a:rPr lang="tr-TR" b="1" dirty="0"/>
              <a:t>Gözlemci Raporu</a:t>
            </a:r>
            <a:r>
              <a:rPr lang="tr-TR" dirty="0"/>
              <a:t>, </a:t>
            </a:r>
          </a:p>
          <a:p>
            <a:pPr marL="228966" indent="-228966">
              <a:buAutoNum type="alphaLcParenR"/>
            </a:pPr>
            <a:endParaRPr lang="tr-TR" dirty="0"/>
          </a:p>
          <a:p>
            <a:r>
              <a:rPr lang="tr-TR" dirty="0"/>
              <a:t>b) Bakanlıkça uygun görülen denetim şirketleri veya kuruluşları tarafından hazırlanan rapor ibrazı halinde </a:t>
            </a:r>
            <a:r>
              <a:rPr lang="tr-TR" b="1" dirty="0"/>
              <a:t>İzleme Raporu</a:t>
            </a:r>
            <a:r>
              <a:rPr lang="tr-TR" dirty="0"/>
              <a:t>, </a:t>
            </a:r>
          </a:p>
          <a:p>
            <a:endParaRPr lang="tr-TR" dirty="0"/>
          </a:p>
          <a:p>
            <a:r>
              <a:rPr lang="tr-TR" dirty="0"/>
              <a:t>c) TOBB Fuar İstatistikleri,</a:t>
            </a:r>
          </a:p>
          <a:p>
            <a:endParaRPr lang="tr-TR" dirty="0"/>
          </a:p>
          <a:p>
            <a:r>
              <a:rPr lang="tr-TR" dirty="0"/>
              <a:t>ç) Organizatör beyanı,</a:t>
            </a:r>
          </a:p>
          <a:p>
            <a:endParaRPr lang="tr-TR" dirty="0"/>
          </a:p>
          <a:p>
            <a:r>
              <a:rPr lang="tr-TR" dirty="0"/>
              <a:t>dikkate alınır.</a:t>
            </a:r>
          </a:p>
          <a:p>
            <a:endParaRPr lang="tr-TR" altLang="tr-TR" dirty="0" smtClean="0"/>
          </a:p>
          <a:p>
            <a:endParaRPr lang="tr-TR" altLang="tr-TR" dirty="0" smtClean="0"/>
          </a:p>
          <a:p>
            <a:endParaRPr lang="tr-TR" altLang="tr-TR" dirty="0" smtClean="0"/>
          </a:p>
          <a:p>
            <a:endParaRPr lang="tr-TR" altLang="tr-TR" dirty="0" smtClean="0"/>
          </a:p>
        </p:txBody>
      </p:sp>
      <p:sp>
        <p:nvSpPr>
          <p:cNvPr id="70660" name="Slayt Numarası Yer Tutucusu 3"/>
          <p:cNvSpPr txBox="1">
            <a:spLocks noGrp="1"/>
          </p:cNvSpPr>
          <p:nvPr/>
        </p:nvSpPr>
        <p:spPr bwMode="auto">
          <a:xfrm>
            <a:off x="5630689" y="6468442"/>
            <a:ext cx="4309506" cy="340846"/>
          </a:xfrm>
          <a:prstGeom prst="rect">
            <a:avLst/>
          </a:prstGeom>
          <a:noFill/>
          <a:ln w="9525">
            <a:noFill/>
            <a:miter lim="800000"/>
            <a:headEnd/>
            <a:tailEnd/>
          </a:ln>
        </p:spPr>
        <p:txBody>
          <a:bodyPr lIns="91586" tIns="45793" rIns="91586" bIns="45793" anchor="b"/>
          <a:lstStyle/>
          <a:p>
            <a:pPr algn="r" eaLnBrk="1" hangingPunct="1"/>
            <a:fld id="{EB0294B7-A04B-463F-9E61-4AF41BA96E69}" type="slidenum">
              <a:rPr lang="en-US" altLang="tr-TR" sz="1200">
                <a:latin typeface="Calibri" pitchFamily="34" charset="0"/>
                <a:cs typeface="Arial" pitchFamily="34" charset="0"/>
              </a:rPr>
              <a:pPr algn="r" eaLnBrk="1" hangingPunct="1"/>
              <a:t>11</a:t>
            </a:fld>
            <a:endParaRPr lang="en-US" altLang="tr-TR" sz="1200">
              <a:latin typeface="Calibri" pitchFamily="34" charset="0"/>
              <a:cs typeface="Arial" pitchFamily="34" charset="0"/>
            </a:endParaRPr>
          </a:p>
        </p:txBody>
      </p:sp>
    </p:spTree>
    <p:extLst>
      <p:ext uri="{BB962C8B-B14F-4D97-AF65-F5344CB8AC3E}">
        <p14:creationId xmlns:p14="http://schemas.microsoft.com/office/powerpoint/2010/main" val="3774960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defTabSz="915863">
              <a:defRPr/>
            </a:pPr>
            <a:r>
              <a:rPr lang="tr-TR" dirty="0" err="1"/>
              <a:t>Sektörel</a:t>
            </a:r>
            <a:r>
              <a:rPr lang="tr-TR" dirty="0"/>
              <a:t> Nitelikli Uluslararası Yurt İçi Fuarların Desteklenmesine İlişkin 2014/4 Sayılı Karar çerçevesinde, Bakanlığımızca belirlenen fuarlara dönük olarak hem Organizatörün yurt dışı ağırlıklı yapacağı tanıtım faaliyetleri hem de katılımcı firmalarımızın </a:t>
            </a:r>
            <a:r>
              <a:rPr lang="tr-TR" dirty="0" err="1"/>
              <a:t>stand</a:t>
            </a:r>
            <a:r>
              <a:rPr lang="tr-TR" dirty="0"/>
              <a:t> kira giderleri ve </a:t>
            </a:r>
            <a:r>
              <a:rPr lang="tr-TR" dirty="0" err="1"/>
              <a:t>konstrüksüyon</a:t>
            </a:r>
            <a:r>
              <a:rPr lang="tr-TR" dirty="0"/>
              <a:t> harcamaları belirli limitler dahilinde desteklenmektedir. </a:t>
            </a:r>
          </a:p>
          <a:p>
            <a:endParaRPr lang="tr-TR" dirty="0"/>
          </a:p>
          <a:p>
            <a:pPr marL="171724" indent="-171724">
              <a:buFont typeface="Arial"/>
              <a:buChar char="•"/>
            </a:pPr>
            <a:r>
              <a:rPr lang="tr-TR" dirty="0"/>
              <a:t>Yurt içi fuarlarda organizatörlerin Bakanlığa sunacağı tanıtım projelerine verilecek ön uygunluğa istinaden, bu madde kapsamındaki tanıtım faaliyetleri harcamaları; yurt içi fuarların performansına yönelik Bakanlıkça belirlenecek kriterler çerçevesinde azami %75’e kadar olmak üzere, her bir yurt içi fuar için yurt dışında gerçekleştirilen tanıtım faaliyetlerinde </a:t>
            </a:r>
            <a:r>
              <a:rPr lang="tr-TR" dirty="0" smtClean="0"/>
              <a:t>666.000 </a:t>
            </a:r>
            <a:r>
              <a:rPr lang="tr-TR" dirty="0"/>
              <a:t>Türk Lirası kadar, yurt içinde gerçekleştirilen tanıtım faaliyetlerinde </a:t>
            </a:r>
            <a:r>
              <a:rPr lang="tr-TR" dirty="0" smtClean="0"/>
              <a:t>222.000 </a:t>
            </a:r>
            <a:r>
              <a:rPr lang="tr-TR" dirty="0"/>
              <a:t>Türk Lirası kadar destekten yararlandırılır.</a:t>
            </a:r>
            <a:endParaRPr lang="tr-TR" u="sng" dirty="0"/>
          </a:p>
          <a:p>
            <a:pPr defTabSz="915863">
              <a:defRPr/>
            </a:pPr>
            <a:endParaRPr lang="tr-TR" u="sng" dirty="0"/>
          </a:p>
          <a:p>
            <a:r>
              <a:rPr lang="tr-TR" b="1" u="sng" dirty="0"/>
              <a:t>Yurt içi fuarlara ilişkin tanıtım faaliyetleri desteği</a:t>
            </a:r>
            <a:endParaRPr lang="tr-TR" u="sng" dirty="0"/>
          </a:p>
          <a:p>
            <a:r>
              <a:rPr lang="tr-TR" dirty="0"/>
              <a:t> </a:t>
            </a:r>
          </a:p>
          <a:p>
            <a:r>
              <a:rPr lang="tr-TR" b="1" dirty="0"/>
              <a:t>1.</a:t>
            </a:r>
            <a:r>
              <a:rPr lang="tr-TR" dirty="0"/>
              <a:t> Organizatörlerin; yurt içi fuarların tanıtımı ve bu fuarlara uluslararası düzeyde katılım ve ziyaretin sağlanması amacıyla </a:t>
            </a:r>
            <a:r>
              <a:rPr lang="tr-TR" b="1" dirty="0"/>
              <a:t>yurt dışında</a:t>
            </a:r>
            <a:r>
              <a:rPr lang="tr-TR" dirty="0"/>
              <a:t> gerçekleştirilmek üzere;</a:t>
            </a:r>
          </a:p>
          <a:p>
            <a:pPr marL="228966" indent="-228966">
              <a:buAutoNum type="arabicPeriod"/>
            </a:pPr>
            <a:endParaRPr lang="tr-TR" dirty="0"/>
          </a:p>
          <a:p>
            <a:r>
              <a:rPr lang="tr-TR" b="1" dirty="0"/>
              <a:t>a)</a:t>
            </a:r>
            <a:r>
              <a:rPr lang="tr-TR" dirty="0"/>
              <a:t> Yurt içi fuarın konusu ile ilgili seminer, konferans, toplantı ve duyuru,</a:t>
            </a:r>
          </a:p>
          <a:p>
            <a:endParaRPr lang="tr-TR" dirty="0"/>
          </a:p>
          <a:p>
            <a:r>
              <a:rPr lang="tr-TR" b="1" dirty="0"/>
              <a:t>b)</a:t>
            </a:r>
            <a:r>
              <a:rPr lang="tr-TR" dirty="0"/>
              <a:t> Reklam panoları, afiş, katalog, broşür/kitapçık biçimindeki tanıtım etkinlikleri,</a:t>
            </a:r>
          </a:p>
          <a:p>
            <a:endParaRPr lang="tr-TR" dirty="0"/>
          </a:p>
          <a:p>
            <a:r>
              <a:rPr lang="tr-TR" b="1" dirty="0"/>
              <a:t>c)</a:t>
            </a:r>
            <a:r>
              <a:rPr lang="tr-TR" dirty="0"/>
              <a:t> Elektronik ortamda tanıtım/</a:t>
            </a:r>
            <a:r>
              <a:rPr lang="tr-TR" dirty="0" err="1"/>
              <a:t>videowall</a:t>
            </a:r>
            <a:r>
              <a:rPr lang="tr-TR" dirty="0"/>
              <a:t>, multivizyon gösterileri,</a:t>
            </a:r>
          </a:p>
          <a:p>
            <a:endParaRPr lang="tr-TR" dirty="0"/>
          </a:p>
          <a:p>
            <a:r>
              <a:rPr lang="tr-TR" b="1" dirty="0"/>
              <a:t>ç)</a:t>
            </a:r>
            <a:r>
              <a:rPr lang="tr-TR" dirty="0"/>
              <a:t> Kitle iletişim araçlarında yayınlanacak reklamlar,</a:t>
            </a:r>
          </a:p>
          <a:p>
            <a:endParaRPr lang="tr-TR" dirty="0"/>
          </a:p>
          <a:p>
            <a:r>
              <a:rPr lang="tr-TR" b="1" dirty="0"/>
              <a:t>d)</a:t>
            </a:r>
            <a:r>
              <a:rPr lang="tr-TR" dirty="0"/>
              <a:t> Yurt içi fuarın konusu sektör/sektörlerde düzenlenen uluslararası yurt dışı fuar ziyareti kapsamında en fazla 2 (iki) organizatör çalışanının ulaşım ve konaklama giderleri,</a:t>
            </a:r>
          </a:p>
          <a:p>
            <a:endParaRPr lang="tr-TR" dirty="0"/>
          </a:p>
          <a:p>
            <a:r>
              <a:rPr lang="tr-TR" b="1" dirty="0"/>
              <a:t>e)</a:t>
            </a:r>
            <a:r>
              <a:rPr lang="tr-TR" dirty="0"/>
              <a:t> Yurt içi fuarın konusu sektör/sektörlerde düzenlenen uluslararası yurt dışı fuarlarda toplam alanı 18 m</a:t>
            </a:r>
            <a:r>
              <a:rPr lang="tr-TR" baseline="30000" dirty="0"/>
              <a:t>2</a:t>
            </a:r>
            <a:r>
              <a:rPr lang="tr-TR" dirty="0"/>
              <a:t>’yi geçmemek üzere </a:t>
            </a:r>
            <a:r>
              <a:rPr lang="tr-TR" dirty="0" err="1"/>
              <a:t>info</a:t>
            </a:r>
            <a:r>
              <a:rPr lang="tr-TR" dirty="0"/>
              <a:t> </a:t>
            </a:r>
            <a:r>
              <a:rPr lang="tr-TR" dirty="0" err="1"/>
              <a:t>stand</a:t>
            </a:r>
            <a:r>
              <a:rPr lang="tr-TR" dirty="0"/>
              <a:t> katılımları,</a:t>
            </a:r>
          </a:p>
          <a:p>
            <a:endParaRPr lang="tr-TR" dirty="0"/>
          </a:p>
          <a:p>
            <a:r>
              <a:rPr lang="tr-TR" b="1" dirty="0"/>
              <a:t>f)</a:t>
            </a:r>
            <a:r>
              <a:rPr lang="tr-TR" dirty="0"/>
              <a:t> Yurt içi fuarın konusu sektör/sektörlerde düzenlenen uluslararası yurt dışı fuarlarda gösteri/etkinlik/trend alanı, </a:t>
            </a:r>
          </a:p>
          <a:p>
            <a:endParaRPr lang="tr-TR" dirty="0"/>
          </a:p>
          <a:p>
            <a:r>
              <a:rPr lang="tr-TR" dirty="0"/>
              <a:t>harcamaları </a:t>
            </a:r>
            <a:r>
              <a:rPr lang="tr-TR" b="1" dirty="0"/>
              <a:t>destek</a:t>
            </a:r>
            <a:r>
              <a:rPr lang="tr-TR" dirty="0"/>
              <a:t> kapsamındadır.</a:t>
            </a:r>
          </a:p>
          <a:p>
            <a:endParaRPr lang="tr-TR" dirty="0"/>
          </a:p>
          <a:p>
            <a:pPr marL="171724" indent="-171724">
              <a:buFont typeface="Arial"/>
              <a:buChar char="•"/>
            </a:pPr>
            <a:r>
              <a:rPr lang="tr-TR" dirty="0"/>
              <a:t>Organizatörlerin; yurt içi fuarların etkinliğinin ve bu fuarlara uluslararası düzeyde katılım ve ziyaretin artırılması amacıyla yurt içinde fuar öncesinde ve fuar esnasında gerçekleştirecekleri gösteri/etkinlik/trend alanına yönelik harcamaları destek kapsamındadır.</a:t>
            </a:r>
          </a:p>
          <a:p>
            <a:endParaRPr lang="tr-TR" dirty="0"/>
          </a:p>
          <a:p>
            <a:pPr marL="171724" indent="-171724">
              <a:buFont typeface="Arial"/>
              <a:buChar char="•"/>
            </a:pPr>
            <a:r>
              <a:rPr lang="tr-TR" dirty="0"/>
              <a:t>Organizatörlerin bu Karar kapsamındaki destek unsurlarından yararlanabilmesi için; yurt içi fuarın yurt dışında tanıtımının yapılması esas olup; tanıtım harcamalarının ağırlıklı olarak yurt dışında yapılması zorunludur. Yalnız veya ağırlıklı olarak yurt içinde fuar esnasında gerçekleştirilen tanıtım faaliyeti harcamalarına yönelik destek müracaatları değerlendirmeye alınmaz.</a:t>
            </a:r>
          </a:p>
          <a:p>
            <a:endParaRPr lang="tr-TR" dirty="0"/>
          </a:p>
          <a:p>
            <a:pPr marL="171724" indent="-171724">
              <a:buFont typeface="Arial"/>
              <a:buChar char="•"/>
            </a:pPr>
            <a:r>
              <a:rPr lang="tr-TR" dirty="0"/>
              <a:t>Yurt içi fuarlarda organizatörlerin Bakanlığa sunacağı tanıtım projelerine verilecek ön uygunluğa istinaden, bu madde kapsamındaki tanıtım faaliyetleri harcamaları; yurt içi fuarların performansına yönelik Bakanlıkça belirlenecek kriterler çerçevesinde azami %75’e kadar olmak üzere, her bir yurt içi fuar için yurt dışında gerçekleştirilen tanıtım faaliyetlerinde 525.000 Türk Lirası kadar, yurt içinde gerçekleştirilen tanıtım faaliyetlerinde 175.000 Türk Lirası kadar destekten yararlandırılır.</a:t>
            </a:r>
          </a:p>
          <a:p>
            <a:endParaRPr lang="tr-TR" dirty="0"/>
          </a:p>
          <a:p>
            <a:pPr marL="171724" indent="-171724">
              <a:buFont typeface="Arial"/>
              <a:buChar char="•"/>
            </a:pPr>
            <a:r>
              <a:rPr lang="tr-TR" dirty="0"/>
              <a:t>Organizatörler aynı yurt içi fuar için azami 10 (on) defa bu madde kapsamındaki destekten yararlanabilirler.</a:t>
            </a:r>
          </a:p>
          <a:p>
            <a:endParaRPr lang="tr-TR" dirty="0"/>
          </a:p>
          <a:p>
            <a:pPr defTabSz="915863">
              <a:defRPr/>
            </a:pPr>
            <a:endParaRPr lang="tr-TR" dirty="0"/>
          </a:p>
        </p:txBody>
      </p:sp>
      <p:sp>
        <p:nvSpPr>
          <p:cNvPr id="4" name="Slayt Numarası Yer Tutucusu 3"/>
          <p:cNvSpPr>
            <a:spLocks noGrp="1"/>
          </p:cNvSpPr>
          <p:nvPr>
            <p:ph type="sldNum" sz="quarter" idx="10"/>
          </p:nvPr>
        </p:nvSpPr>
        <p:spPr/>
        <p:txBody>
          <a:bodyPr/>
          <a:lstStyle/>
          <a:p>
            <a:pPr>
              <a:defRPr/>
            </a:pPr>
            <a:fld id="{34B4BC6C-A26A-4437-97D9-22832D07818A}" type="slidenum">
              <a:rPr lang="tr-TR" altLang="tr-TR" smtClean="0"/>
              <a:pPr>
                <a:defRPr/>
              </a:pPr>
              <a:t>12</a:t>
            </a:fld>
            <a:endParaRPr lang="tr-TR" altLang="tr-TR"/>
          </a:p>
        </p:txBody>
      </p:sp>
    </p:spTree>
    <p:extLst>
      <p:ext uri="{BB962C8B-B14F-4D97-AF65-F5344CB8AC3E}">
        <p14:creationId xmlns:p14="http://schemas.microsoft.com/office/powerpoint/2010/main" val="4217327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5628363" y="2"/>
            <a:ext cx="4311829" cy="339757"/>
          </a:xfrm>
          <a:prstGeom prst="rect">
            <a:avLst/>
          </a:prstGeom>
          <a:noFill/>
          <a:ln w="9525">
            <a:noFill/>
            <a:miter lim="800000"/>
            <a:headEnd/>
            <a:tailEnd/>
          </a:ln>
        </p:spPr>
        <p:txBody>
          <a:bodyPr wrap="none" lIns="91677" tIns="45839" rIns="91677" bIns="45839" anchor="ctr"/>
          <a:lstStyle/>
          <a:p>
            <a:pPr eaLnBrk="1" hangingPunct="1"/>
            <a:endParaRPr lang="tr-TR" altLang="tr-TR"/>
          </a:p>
        </p:txBody>
      </p:sp>
      <p:sp>
        <p:nvSpPr>
          <p:cNvPr id="74755" name="Rectangle 3"/>
          <p:cNvSpPr>
            <a:spLocks noChangeArrowheads="1"/>
          </p:cNvSpPr>
          <p:nvPr/>
        </p:nvSpPr>
        <p:spPr bwMode="auto">
          <a:xfrm>
            <a:off x="5628363" y="6467353"/>
            <a:ext cx="4311829" cy="340845"/>
          </a:xfrm>
          <a:prstGeom prst="rect">
            <a:avLst/>
          </a:prstGeom>
          <a:noFill/>
          <a:ln w="9525">
            <a:noFill/>
            <a:miter lim="800000"/>
            <a:headEnd/>
            <a:tailEnd/>
          </a:ln>
        </p:spPr>
        <p:txBody>
          <a:bodyPr lIns="90723" tIns="44565" rIns="90723" bIns="44565" anchor="b"/>
          <a:lstStyle/>
          <a:p>
            <a:pPr algn="r"/>
            <a:r>
              <a:rPr lang="tr-TR" altLang="tr-TR" sz="1200"/>
              <a:t>2</a:t>
            </a:r>
            <a:endParaRPr lang="tr-TR" altLang="tr-TR" sz="1200">
              <a:latin typeface="Arial Tur"/>
            </a:endParaRPr>
          </a:p>
        </p:txBody>
      </p:sp>
      <p:sp>
        <p:nvSpPr>
          <p:cNvPr id="74756" name="Rectangle 4"/>
          <p:cNvSpPr>
            <a:spLocks noChangeArrowheads="1"/>
          </p:cNvSpPr>
          <p:nvPr/>
        </p:nvSpPr>
        <p:spPr bwMode="auto">
          <a:xfrm>
            <a:off x="4" y="6467353"/>
            <a:ext cx="4309506" cy="340845"/>
          </a:xfrm>
          <a:prstGeom prst="rect">
            <a:avLst/>
          </a:prstGeom>
          <a:noFill/>
          <a:ln w="9525">
            <a:noFill/>
            <a:miter lim="800000"/>
            <a:headEnd/>
            <a:tailEnd/>
          </a:ln>
        </p:spPr>
        <p:txBody>
          <a:bodyPr wrap="none" lIns="91677" tIns="45839" rIns="91677" bIns="45839" anchor="ctr"/>
          <a:lstStyle/>
          <a:p>
            <a:pPr eaLnBrk="1" hangingPunct="1"/>
            <a:endParaRPr lang="tr-TR" altLang="tr-TR"/>
          </a:p>
        </p:txBody>
      </p:sp>
      <p:sp>
        <p:nvSpPr>
          <p:cNvPr id="74757" name="Rectangle 5"/>
          <p:cNvSpPr>
            <a:spLocks noChangeArrowheads="1"/>
          </p:cNvSpPr>
          <p:nvPr/>
        </p:nvSpPr>
        <p:spPr bwMode="auto">
          <a:xfrm>
            <a:off x="4" y="2"/>
            <a:ext cx="4309506" cy="339757"/>
          </a:xfrm>
          <a:prstGeom prst="rect">
            <a:avLst/>
          </a:prstGeom>
          <a:noFill/>
          <a:ln w="9525">
            <a:noFill/>
            <a:miter lim="800000"/>
            <a:headEnd/>
            <a:tailEnd/>
          </a:ln>
        </p:spPr>
        <p:txBody>
          <a:bodyPr wrap="none" lIns="91677" tIns="45839" rIns="91677" bIns="45839" anchor="ctr"/>
          <a:lstStyle/>
          <a:p>
            <a:pPr eaLnBrk="1" hangingPunct="1"/>
            <a:endParaRPr lang="tr-TR" altLang="tr-TR"/>
          </a:p>
        </p:txBody>
      </p:sp>
      <p:sp>
        <p:nvSpPr>
          <p:cNvPr id="74758" name="Rectangle 6"/>
          <p:cNvSpPr>
            <a:spLocks noGrp="1" noRot="1" noChangeAspect="1" noChangeArrowheads="1" noTextEdit="1"/>
          </p:cNvSpPr>
          <p:nvPr>
            <p:ph type="sldImg"/>
          </p:nvPr>
        </p:nvSpPr>
        <p:spPr bwMode="auto">
          <a:xfrm>
            <a:off x="3278188" y="515938"/>
            <a:ext cx="3392487" cy="2544762"/>
          </a:xfrm>
          <a:solidFill>
            <a:srgbClr val="FFFFFF"/>
          </a:solidFill>
          <a:ln cap="flat">
            <a:solidFill>
              <a:srgbClr val="000000"/>
            </a:solidFill>
            <a:miter lim="800000"/>
            <a:headEnd/>
            <a:tailEnd/>
          </a:ln>
        </p:spPr>
      </p:sp>
      <p:sp>
        <p:nvSpPr>
          <p:cNvPr id="74759" name="Rectangle 7"/>
          <p:cNvSpPr>
            <a:spLocks noGrp="1" noChangeArrowheads="1"/>
          </p:cNvSpPr>
          <p:nvPr>
            <p:ph type="body" idx="1"/>
          </p:nvPr>
        </p:nvSpPr>
        <p:spPr bwMode="auto">
          <a:xfrm>
            <a:off x="991467" y="3235311"/>
            <a:ext cx="7957260" cy="3064342"/>
          </a:xfrm>
          <a:noFill/>
        </p:spPr>
        <p:txBody>
          <a:bodyPr wrap="square" lIns="90723" tIns="44565" rIns="90723" bIns="44565" numCol="1" anchor="t" anchorCtr="0" compatLnSpc="1">
            <a:prstTxWarp prst="textNoShape">
              <a:avLst/>
            </a:prstTxWarp>
          </a:bodyPr>
          <a:lstStyle/>
          <a:p>
            <a:r>
              <a:rPr lang="tr-TR" altLang="tr-TR" dirty="0" smtClean="0"/>
              <a:t>SGK</a:t>
            </a:r>
            <a:r>
              <a:rPr lang="tr-TR" altLang="tr-TR" baseline="0" dirty="0" smtClean="0"/>
              <a:t> veya maliyeye borç var ise mahsup</a:t>
            </a:r>
          </a:p>
          <a:p>
            <a:endParaRPr lang="tr-TR" altLang="tr-TR" baseline="0" dirty="0" smtClean="0"/>
          </a:p>
          <a:p>
            <a:r>
              <a:rPr lang="tr-TR" altLang="tr-TR" baseline="0" dirty="0" smtClean="0"/>
              <a:t>Merkez bankası kuruyla </a:t>
            </a:r>
            <a:r>
              <a:rPr lang="tr-TR" altLang="tr-TR" baseline="0" dirty="0" err="1" smtClean="0"/>
              <a:t>tl</a:t>
            </a:r>
            <a:r>
              <a:rPr lang="tr-TR" altLang="tr-TR" baseline="0" dirty="0" smtClean="0"/>
              <a:t> ödeniyor</a:t>
            </a:r>
            <a:endParaRPr lang="tr-TR" altLang="tr-TR" dirty="0" smtClean="0"/>
          </a:p>
        </p:txBody>
      </p:sp>
    </p:spTree>
    <p:extLst>
      <p:ext uri="{BB962C8B-B14F-4D97-AF65-F5344CB8AC3E}">
        <p14:creationId xmlns:p14="http://schemas.microsoft.com/office/powerpoint/2010/main" val="762541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	</a:t>
            </a:r>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r>
              <a:rPr lang="tr-TR" dirty="0"/>
              <a:t>	*»1q	0İM </a:t>
            </a:r>
            <a:r>
              <a:rPr lang="tr-TR" dirty="0" err="1"/>
              <a:t>Jbfvdsf</a:t>
            </a:r>
            <a:endParaRPr lang="tr-TR" dirty="0"/>
          </a:p>
          <a:p>
            <a:r>
              <a:rPr lang="tr-TR" dirty="0"/>
              <a:t>01 0ŞİP</a:t>
            </a:r>
          </a:p>
        </p:txBody>
      </p:sp>
      <p:sp>
        <p:nvSpPr>
          <p:cNvPr id="4" name="Slayt Numarası Yer Tutucusu 3"/>
          <p:cNvSpPr>
            <a:spLocks noGrp="1"/>
          </p:cNvSpPr>
          <p:nvPr>
            <p:ph type="sldNum" sz="quarter" idx="10"/>
          </p:nvPr>
        </p:nvSpPr>
        <p:spPr/>
        <p:txBody>
          <a:bodyPr/>
          <a:lstStyle/>
          <a:p>
            <a:pPr>
              <a:defRPr/>
            </a:pPr>
            <a:fld id="{34B4BC6C-A26A-4437-97D9-22832D07818A}" type="slidenum">
              <a:rPr lang="tr-TR" altLang="tr-TR">
                <a:solidFill>
                  <a:prstClr val="black"/>
                </a:solidFill>
              </a:rPr>
              <a:pPr>
                <a:defRPr/>
              </a:pPr>
              <a:t>14</a:t>
            </a:fld>
            <a:endParaRPr lang="tr-TR" altLang="tr-TR">
              <a:solidFill>
                <a:prstClr val="black"/>
              </a:solidFill>
            </a:endParaRPr>
          </a:p>
        </p:txBody>
      </p:sp>
    </p:spTree>
    <p:extLst>
      <p:ext uri="{BB962C8B-B14F-4D97-AF65-F5344CB8AC3E}">
        <p14:creationId xmlns:p14="http://schemas.microsoft.com/office/powerpoint/2010/main" val="2815871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70659" name="Not Yer Tutucusu 2"/>
          <p:cNvSpPr>
            <a:spLocks noGrp="1"/>
          </p:cNvSpPr>
          <p:nvPr>
            <p:ph type="body" idx="1"/>
          </p:nvPr>
        </p:nvSpPr>
        <p:spPr bwMode="auto">
          <a:noFill/>
        </p:spPr>
        <p:txBody>
          <a:bodyPr wrap="square" numCol="1" anchor="t" anchorCtr="0" compatLnSpc="1">
            <a:prstTxWarp prst="textNoShape">
              <a:avLst/>
            </a:prstTxWarp>
          </a:bodyPr>
          <a:lstStyle/>
          <a:p>
            <a:r>
              <a:rPr lang="tr-TR" sz="1100" b="1" u="sng" dirty="0">
                <a:solidFill>
                  <a:srgbClr val="FF3399"/>
                </a:solidFill>
                <a:latin typeface="Times New Roman" panose="02020603050405020304" pitchFamily="18" charset="0"/>
                <a:cs typeface="Times New Roman" panose="02020603050405020304" pitchFamily="18" charset="0"/>
              </a:rPr>
              <a:t>2017/4 sayılı Karar</a:t>
            </a:r>
          </a:p>
          <a:p>
            <a:endParaRPr lang="tr-TR" sz="1100" u="sng" dirty="0">
              <a:solidFill>
                <a:srgbClr val="FF3399"/>
              </a:solidFill>
              <a:latin typeface="Times New Roman" panose="02020603050405020304" pitchFamily="18" charset="0"/>
              <a:cs typeface="Times New Roman" panose="02020603050405020304" pitchFamily="18" charset="0"/>
            </a:endParaRPr>
          </a:p>
          <a:p>
            <a:pPr defTabSz="457932">
              <a:defRPr/>
            </a:pPr>
            <a:r>
              <a:rPr lang="tr-TR" sz="1100" b="1" dirty="0">
                <a:solidFill>
                  <a:srgbClr val="FF3399"/>
                </a:solidFill>
                <a:latin typeface="Times New Roman" panose="02020603050405020304" pitchFamily="18" charset="0"/>
                <a:cs typeface="Times New Roman" panose="02020603050405020304" pitchFamily="18" charset="0"/>
              </a:rPr>
              <a:t>1. </a:t>
            </a:r>
            <a:r>
              <a:rPr lang="tr-TR" dirty="0"/>
              <a:t>Bu Karar ile katılımcıların yurt dışında gerçekleştirdikleri fuar iştiraklerinin ve organizatörler tarafından yapılan tanıtım harcamalarının desteklenmesi suretiyle, Türk ihraç ürünlerinin dış pazarlarda tanıtılması ve ihracatın artırılmasına katkı sağlanması amaçlanmaktadır.</a:t>
            </a:r>
          </a:p>
          <a:p>
            <a:endParaRPr lang="tr-TR" sz="1100" dirty="0">
              <a:solidFill>
                <a:srgbClr val="FF3399"/>
              </a:solidFill>
              <a:latin typeface="Times New Roman" panose="02020603050405020304" pitchFamily="18" charset="0"/>
              <a:cs typeface="Times New Roman" panose="02020603050405020304" pitchFamily="18" charset="0"/>
            </a:endParaRPr>
          </a:p>
          <a:p>
            <a:r>
              <a:rPr lang="tr-TR" sz="1100" b="1" dirty="0">
                <a:solidFill>
                  <a:srgbClr val="FF3399"/>
                </a:solidFill>
                <a:latin typeface="Times New Roman" panose="02020603050405020304" pitchFamily="18" charset="0"/>
                <a:cs typeface="Times New Roman" panose="02020603050405020304" pitchFamily="18" charset="0"/>
              </a:rPr>
              <a:t>2. </a:t>
            </a:r>
            <a:r>
              <a:rPr lang="tr-TR" dirty="0"/>
              <a:t>Bu Karar kapsamındaki desteklerden Türk Ticaret Kanunu hükümleri çerçevesinde kurulmuş, ihracatçı birliğine üye şirket ile Türkiye’de yerleşik üretici/imalatçı organizasyonları yararlandırılır.</a:t>
            </a:r>
          </a:p>
          <a:p>
            <a:r>
              <a:rPr lang="tr-TR" dirty="0"/>
              <a:t>                                                                                                                                                    </a:t>
            </a:r>
          </a:p>
          <a:p>
            <a:pPr defTabSz="457932">
              <a:defRPr/>
            </a:pPr>
            <a:r>
              <a:rPr lang="tr-TR" sz="1100" b="1" dirty="0">
                <a:solidFill>
                  <a:srgbClr val="FF3399"/>
                </a:solidFill>
                <a:latin typeface="Times New Roman" panose="02020603050405020304" pitchFamily="18" charset="0"/>
                <a:cs typeface="Times New Roman" panose="02020603050405020304" pitchFamily="18" charset="0"/>
              </a:rPr>
              <a:t>3.</a:t>
            </a:r>
            <a:r>
              <a:rPr lang="tr-TR" b="1" dirty="0"/>
              <a:t> Organizatör</a:t>
            </a:r>
            <a:r>
              <a:rPr lang="tr-TR" dirty="0"/>
              <a:t>, 2010/5 sayılı Tebliğ çerçevesinde, Bakanlık tarafından adlarına geçici belge veya belge düzenlenmiş, yurt dışı fuar organizasyonu gerçekleştirme yetkisi verilen firma veya kuruluşları ifade eder. </a:t>
            </a:r>
            <a:r>
              <a:rPr lang="tr-TR" dirty="0">
                <a:solidFill>
                  <a:srgbClr val="FF3399"/>
                </a:solidFill>
                <a:latin typeface="Times New Roman" panose="02020603050405020304" pitchFamily="18" charset="0"/>
                <a:cs typeface="Times New Roman" panose="02020603050405020304" pitchFamily="18" charset="0"/>
              </a:rPr>
              <a:t>Bakanlığımızca halihazırda yetkilendirilmiş 21 organizatör bulunmaktadır.</a:t>
            </a:r>
          </a:p>
          <a:p>
            <a:endParaRPr lang="tr-TR" dirty="0"/>
          </a:p>
          <a:p>
            <a:r>
              <a:rPr lang="tr-TR" b="1" dirty="0"/>
              <a:t>4. Katılımcı</a:t>
            </a:r>
            <a:r>
              <a:rPr lang="tr-TR" dirty="0"/>
              <a:t>, Bu Karar kapsamındaki yurt dışı fuar organizasyonlarına veya Bakanlıkça belirlenerek ilan edilen ve yurt dışında düzenlenen desteklenecek </a:t>
            </a:r>
            <a:r>
              <a:rPr lang="tr-TR" dirty="0" err="1"/>
              <a:t>sektörel</a:t>
            </a:r>
            <a:r>
              <a:rPr lang="tr-TR" dirty="0"/>
              <a:t> nitelikteki uluslararası fuarlar listesinde yer alan fuarlara katılım sağlayan Türk Ticaret Kanunu hükümleri çerçevesinde kurulmuş, </a:t>
            </a:r>
            <a:r>
              <a:rPr lang="tr-TR" b="1" dirty="0"/>
              <a:t>ihracatçı birliğine üye şirket</a:t>
            </a:r>
            <a:r>
              <a:rPr lang="tr-TR" dirty="0"/>
              <a:t> ile </a:t>
            </a:r>
            <a:r>
              <a:rPr lang="tr-TR" b="1" dirty="0"/>
              <a:t>Türkiye’de yerleşik üretici/imalatçı organizasyonu</a:t>
            </a:r>
            <a:r>
              <a:rPr lang="tr-TR" dirty="0"/>
              <a:t>nu ifade eder.</a:t>
            </a:r>
          </a:p>
          <a:p>
            <a:r>
              <a:rPr lang="tr-TR" dirty="0"/>
              <a:t> </a:t>
            </a:r>
          </a:p>
          <a:p>
            <a:pPr defTabSz="457932">
              <a:defRPr/>
            </a:pPr>
            <a:r>
              <a:rPr lang="tr-TR" b="1" dirty="0"/>
              <a:t>5. Üretici/İmalatçı Organizasyonu,</a:t>
            </a:r>
            <a:r>
              <a:rPr lang="tr-TR" dirty="0"/>
              <a:t> aynı üretim dalında faaliyette bulunan üretici ve imalatçı şirketleri bir araya getiren ve temsil eden </a:t>
            </a:r>
            <a:r>
              <a:rPr lang="tr-TR" dirty="0" err="1"/>
              <a:t>sektörel</a:t>
            </a:r>
            <a:r>
              <a:rPr lang="tr-TR" dirty="0"/>
              <a:t> örgütlenmeleri (tanıtım grupları, federasyon, birlik, dernek) ile İhracatçı Birliklerini ifade eder.</a:t>
            </a:r>
          </a:p>
          <a:p>
            <a:endParaRPr lang="tr-TR" altLang="tr-TR" dirty="0" smtClean="0"/>
          </a:p>
        </p:txBody>
      </p:sp>
      <p:sp>
        <p:nvSpPr>
          <p:cNvPr id="70660" name="Slayt Numarası Yer Tutucusu 3"/>
          <p:cNvSpPr txBox="1">
            <a:spLocks noGrp="1"/>
          </p:cNvSpPr>
          <p:nvPr/>
        </p:nvSpPr>
        <p:spPr bwMode="auto">
          <a:xfrm>
            <a:off x="5630689" y="6468442"/>
            <a:ext cx="4309506" cy="340846"/>
          </a:xfrm>
          <a:prstGeom prst="rect">
            <a:avLst/>
          </a:prstGeom>
          <a:noFill/>
          <a:ln w="9525">
            <a:noFill/>
            <a:miter lim="800000"/>
            <a:headEnd/>
            <a:tailEnd/>
          </a:ln>
        </p:spPr>
        <p:txBody>
          <a:bodyPr lIns="91586" tIns="45793" rIns="91586" bIns="45793" anchor="b"/>
          <a:lstStyle/>
          <a:p>
            <a:pPr algn="r" eaLnBrk="1" hangingPunct="1"/>
            <a:fld id="{EB0294B7-A04B-463F-9E61-4AF41BA96E69}" type="slidenum">
              <a:rPr lang="en-US" altLang="tr-TR" sz="1200">
                <a:latin typeface="Calibri" pitchFamily="34" charset="0"/>
                <a:cs typeface="Arial" pitchFamily="34" charset="0"/>
              </a:rPr>
              <a:pPr algn="r" eaLnBrk="1" hangingPunct="1"/>
              <a:t>2</a:t>
            </a:fld>
            <a:endParaRPr lang="en-US" altLang="tr-TR" sz="1200">
              <a:latin typeface="Calibri" pitchFamily="34" charset="0"/>
              <a:cs typeface="Arial" pitchFamily="34" charset="0"/>
            </a:endParaRPr>
          </a:p>
        </p:txBody>
      </p:sp>
    </p:spTree>
    <p:extLst>
      <p:ext uri="{BB962C8B-B14F-4D97-AF65-F5344CB8AC3E}">
        <p14:creationId xmlns:p14="http://schemas.microsoft.com/office/powerpoint/2010/main" val="327816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defTabSz="457932">
              <a:defRPr/>
            </a:pPr>
            <a:r>
              <a:rPr lang="tr-TR" b="1" u="sng" dirty="0"/>
              <a:t>Yurtdışı Fuarlara Katılım Türleri</a:t>
            </a:r>
          </a:p>
          <a:p>
            <a:pPr defTabSz="457932">
              <a:defRPr/>
            </a:pPr>
            <a:endParaRPr lang="tr-TR" b="1" dirty="0"/>
          </a:p>
          <a:p>
            <a:pPr defTabSz="457932">
              <a:defRPr/>
            </a:pPr>
            <a:r>
              <a:rPr lang="tr-TR" b="1" dirty="0"/>
              <a:t>1. Yurt Dışı Fuar Organizasyonu,</a:t>
            </a:r>
            <a:r>
              <a:rPr lang="tr-TR" dirty="0"/>
              <a:t> Türk ihraç ürünlerinin tanıtılması ve pazarlanması amacıyla Bakanlık tarafından görevlendirilen organizatör koordinatörlüğünde yurt dışında düzenlenen; </a:t>
            </a:r>
            <a:r>
              <a:rPr lang="tr-TR" b="1" dirty="0"/>
              <a:t>a)</a:t>
            </a:r>
            <a:r>
              <a:rPr lang="tr-TR" dirty="0"/>
              <a:t> Türk İhraç Ürünleri Fuarı, </a:t>
            </a:r>
            <a:r>
              <a:rPr lang="tr-TR" b="1" dirty="0"/>
              <a:t>b)</a:t>
            </a:r>
            <a:r>
              <a:rPr lang="tr-TR" dirty="0"/>
              <a:t> </a:t>
            </a:r>
            <a:r>
              <a:rPr lang="tr-TR" dirty="0" err="1"/>
              <a:t>Sektörel</a:t>
            </a:r>
            <a:r>
              <a:rPr lang="tr-TR" dirty="0"/>
              <a:t> Türk İhraç Ürünleri Fuarı, </a:t>
            </a:r>
            <a:r>
              <a:rPr lang="tr-TR" b="1" dirty="0"/>
              <a:t>c)</a:t>
            </a:r>
            <a:r>
              <a:rPr lang="tr-TR" dirty="0"/>
              <a:t> Yabancı Firma Katılımlı </a:t>
            </a:r>
            <a:r>
              <a:rPr lang="tr-TR" dirty="0" err="1"/>
              <a:t>Sektörel</a:t>
            </a:r>
            <a:r>
              <a:rPr lang="tr-TR" dirty="0"/>
              <a:t> Fuar ve </a:t>
            </a:r>
            <a:r>
              <a:rPr lang="tr-TR" b="1" dirty="0"/>
              <a:t>d) </a:t>
            </a:r>
            <a:r>
              <a:rPr lang="tr-TR" dirty="0"/>
              <a:t>Milli Katılım organizasyonunu ifade eder.</a:t>
            </a:r>
          </a:p>
          <a:p>
            <a:pPr defTabSz="457932">
              <a:defRPr/>
            </a:pPr>
            <a:endParaRPr lang="tr-TR" dirty="0"/>
          </a:p>
          <a:p>
            <a:r>
              <a:rPr lang="tr-TR" b="1" dirty="0"/>
              <a:t>	A. Türk İhraç Ürünleri Fuarı,</a:t>
            </a:r>
            <a:r>
              <a:rPr lang="tr-TR" dirty="0"/>
              <a:t> </a:t>
            </a:r>
            <a:r>
              <a:rPr lang="tr-TR" u="sng" dirty="0"/>
              <a:t>organizatörlerce</a:t>
            </a:r>
            <a:r>
              <a:rPr lang="tr-TR" dirty="0"/>
              <a:t> yalnızca Türk ihraç ürünlerinin tanıtımı amacıyla düzenlenen yurt dışı fuarları ifade eder.</a:t>
            </a:r>
          </a:p>
          <a:p>
            <a:r>
              <a:rPr lang="tr-TR" dirty="0"/>
              <a:t> 	</a:t>
            </a:r>
            <a:r>
              <a:rPr lang="tr-TR" b="1" dirty="0"/>
              <a:t>B.</a:t>
            </a:r>
            <a:r>
              <a:rPr lang="tr-TR" dirty="0"/>
              <a:t> </a:t>
            </a:r>
            <a:r>
              <a:rPr lang="tr-TR" b="1" dirty="0" err="1"/>
              <a:t>Sektörel</a:t>
            </a:r>
            <a:r>
              <a:rPr lang="tr-TR" b="1" dirty="0"/>
              <a:t> Türk İhraç Ürünleri Fuarı,</a:t>
            </a:r>
            <a:r>
              <a:rPr lang="tr-TR" dirty="0"/>
              <a:t> </a:t>
            </a:r>
            <a:r>
              <a:rPr lang="tr-TR" u="sng" dirty="0"/>
              <a:t>organizatörlerce</a:t>
            </a:r>
            <a:r>
              <a:rPr lang="tr-TR" dirty="0"/>
              <a:t> yalnızca </a:t>
            </a:r>
            <a:r>
              <a:rPr lang="tr-TR" dirty="0" err="1"/>
              <a:t>sektörel</a:t>
            </a:r>
            <a:r>
              <a:rPr lang="tr-TR" dirty="0"/>
              <a:t> Türk ihraç ürünlerinin tanıtımı amacıyla düzenlenen yurt dışı fuarları ifade eder.</a:t>
            </a:r>
          </a:p>
          <a:p>
            <a:r>
              <a:rPr lang="tr-TR" b="1" dirty="0"/>
              <a:t>	C.</a:t>
            </a:r>
            <a:r>
              <a:rPr lang="tr-TR" dirty="0"/>
              <a:t> </a:t>
            </a:r>
            <a:r>
              <a:rPr lang="tr-TR" b="1" dirty="0"/>
              <a:t>Yabancı Firma Katılımlı </a:t>
            </a:r>
            <a:r>
              <a:rPr lang="tr-TR" b="1" dirty="0" err="1"/>
              <a:t>Sektörel</a:t>
            </a:r>
            <a:r>
              <a:rPr lang="tr-TR" b="1" dirty="0"/>
              <a:t> Fuar,</a:t>
            </a:r>
            <a:r>
              <a:rPr lang="tr-TR" dirty="0"/>
              <a:t> </a:t>
            </a:r>
            <a:r>
              <a:rPr lang="tr-TR" u="sng" dirty="0"/>
              <a:t>organizatörlerce</a:t>
            </a:r>
            <a:r>
              <a:rPr lang="tr-TR" dirty="0"/>
              <a:t> düzenlenen ve katılımcıların yanı sıra yabancı katılımcılarla gerçekleştirilen </a:t>
            </a:r>
            <a:r>
              <a:rPr lang="tr-TR" dirty="0" err="1"/>
              <a:t>sektörel</a:t>
            </a:r>
            <a:r>
              <a:rPr lang="tr-TR" dirty="0"/>
              <a:t> nitelikli yurt dışı fuarları ifade eder.</a:t>
            </a:r>
          </a:p>
          <a:p>
            <a:r>
              <a:rPr lang="tr-TR" b="1" dirty="0"/>
              <a:t>	D. Milli Katılım:</a:t>
            </a:r>
            <a:r>
              <a:rPr lang="tr-TR" dirty="0"/>
              <a:t> Yurt dışında düzenlenen genel veya </a:t>
            </a:r>
            <a:r>
              <a:rPr lang="tr-TR" dirty="0" err="1"/>
              <a:t>sektörel</a:t>
            </a:r>
            <a:r>
              <a:rPr lang="tr-TR" dirty="0"/>
              <a:t> nitelikteki uluslararası fuarlara Türk firmalarının Bakanlık tarafından görevlendirilen organizatör koordinatörlüğünde gerçekleştirdiği </a:t>
            </a:r>
            <a:r>
              <a:rPr lang="tr-TR" b="1" dirty="0"/>
              <a:t>toplu katılımlarını </a:t>
            </a:r>
            <a:r>
              <a:rPr lang="tr-TR" dirty="0"/>
              <a:t>ifade eder.</a:t>
            </a:r>
          </a:p>
          <a:p>
            <a:pPr defTabSz="457932">
              <a:defRPr/>
            </a:pPr>
            <a:endParaRPr lang="tr-TR" dirty="0"/>
          </a:p>
          <a:p>
            <a:pPr defTabSz="457932">
              <a:defRPr/>
            </a:pPr>
            <a:r>
              <a:rPr lang="tr-TR" b="1" dirty="0"/>
              <a:t>2. Bireysel Katılım:</a:t>
            </a:r>
            <a:r>
              <a:rPr lang="tr-TR" dirty="0"/>
              <a:t> </a:t>
            </a:r>
            <a:r>
              <a:rPr lang="tr-TR" dirty="0" err="1"/>
              <a:t>İBGS’lerden</a:t>
            </a:r>
            <a:r>
              <a:rPr lang="tr-TR" dirty="0"/>
              <a:t> gelen taleplere istinaden veya</a:t>
            </a:r>
            <a:r>
              <a:rPr lang="tr-TR" b="1" dirty="0"/>
              <a:t> </a:t>
            </a:r>
            <a:r>
              <a:rPr lang="tr-TR" dirty="0" err="1"/>
              <a:t>re’sen</a:t>
            </a:r>
            <a:r>
              <a:rPr lang="tr-TR" dirty="0"/>
              <a:t> Bakanlıkça belirlenerek Bakanlık resmi web sayfasında ilan edilen ve yurt dışında düzenlenen desteklenecek </a:t>
            </a:r>
            <a:r>
              <a:rPr lang="tr-TR" b="1" dirty="0" err="1"/>
              <a:t>sektörel</a:t>
            </a:r>
            <a:r>
              <a:rPr lang="tr-TR" dirty="0"/>
              <a:t> nitelikteki uluslararası fuarlar listesinde yer alan fuarlara katılımcıların </a:t>
            </a:r>
            <a:r>
              <a:rPr lang="tr-TR" b="1" dirty="0"/>
              <a:t>doğrudan</a:t>
            </a:r>
            <a:r>
              <a:rPr lang="tr-TR" dirty="0"/>
              <a:t> katılımlarını ifade eder. (Genel nitelikteki uluslararası fuarlara bireysel katılım gerçekleştirilmiyor.)</a:t>
            </a:r>
          </a:p>
          <a:p>
            <a:endParaRPr lang="tr-TR" dirty="0"/>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3</a:t>
            </a:fld>
            <a:endParaRPr lang="en-US" altLang="tr-TR"/>
          </a:p>
        </p:txBody>
      </p:sp>
    </p:spTree>
    <p:extLst>
      <p:ext uri="{BB962C8B-B14F-4D97-AF65-F5344CB8AC3E}">
        <p14:creationId xmlns:p14="http://schemas.microsoft.com/office/powerpoint/2010/main" val="4025559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defTabSz="457932">
              <a:defRPr/>
            </a:pPr>
            <a:r>
              <a:rPr lang="tr-TR" b="1" u="sng" dirty="0"/>
              <a:t>Yurtdışı Fuarlara Katılım Türleri</a:t>
            </a:r>
          </a:p>
          <a:p>
            <a:pPr defTabSz="457932">
              <a:defRPr/>
            </a:pPr>
            <a:endParaRPr lang="tr-TR" b="1" dirty="0"/>
          </a:p>
          <a:p>
            <a:pPr defTabSz="457932">
              <a:defRPr/>
            </a:pPr>
            <a:r>
              <a:rPr lang="tr-TR" b="1" dirty="0"/>
              <a:t>1. Yurt Dışı Fuar Organizasyonu,</a:t>
            </a:r>
            <a:r>
              <a:rPr lang="tr-TR" dirty="0"/>
              <a:t> Türk ihraç ürünlerinin tanıtılması ve pazarlanması amacıyla Bakanlık tarafından görevlendirilen organizatör koordinatörlüğünde yurt dışında düzenlenen; </a:t>
            </a:r>
            <a:r>
              <a:rPr lang="tr-TR" b="1" dirty="0"/>
              <a:t>a)</a:t>
            </a:r>
            <a:r>
              <a:rPr lang="tr-TR" dirty="0"/>
              <a:t> Türk İhraç Ürünleri Fuarı, </a:t>
            </a:r>
            <a:r>
              <a:rPr lang="tr-TR" b="1" dirty="0"/>
              <a:t>b)</a:t>
            </a:r>
            <a:r>
              <a:rPr lang="tr-TR" dirty="0"/>
              <a:t> </a:t>
            </a:r>
            <a:r>
              <a:rPr lang="tr-TR" dirty="0" err="1"/>
              <a:t>Sektörel</a:t>
            </a:r>
            <a:r>
              <a:rPr lang="tr-TR" dirty="0"/>
              <a:t> Türk İhraç Ürünleri Fuarı, </a:t>
            </a:r>
            <a:r>
              <a:rPr lang="tr-TR" b="1" dirty="0"/>
              <a:t>c)</a:t>
            </a:r>
            <a:r>
              <a:rPr lang="tr-TR" dirty="0"/>
              <a:t> Yabancı Firma Katılımlı </a:t>
            </a:r>
            <a:r>
              <a:rPr lang="tr-TR" dirty="0" err="1"/>
              <a:t>Sektörel</a:t>
            </a:r>
            <a:r>
              <a:rPr lang="tr-TR" dirty="0"/>
              <a:t> Fuar ve </a:t>
            </a:r>
            <a:r>
              <a:rPr lang="tr-TR" b="1" dirty="0"/>
              <a:t>d) </a:t>
            </a:r>
            <a:r>
              <a:rPr lang="tr-TR" dirty="0"/>
              <a:t>Milli Katılım organizasyonunu ifade eder.</a:t>
            </a:r>
          </a:p>
          <a:p>
            <a:pPr defTabSz="457932">
              <a:defRPr/>
            </a:pPr>
            <a:endParaRPr lang="tr-TR" dirty="0"/>
          </a:p>
          <a:p>
            <a:r>
              <a:rPr lang="tr-TR" b="1" dirty="0"/>
              <a:t>	A. Türk İhraç Ürünleri Fuarı,</a:t>
            </a:r>
            <a:r>
              <a:rPr lang="tr-TR" dirty="0"/>
              <a:t> </a:t>
            </a:r>
            <a:r>
              <a:rPr lang="tr-TR" u="sng" dirty="0"/>
              <a:t>organizatörlerce</a:t>
            </a:r>
            <a:r>
              <a:rPr lang="tr-TR" dirty="0"/>
              <a:t> yalnızca Türk ihraç ürünlerinin tanıtımı amacıyla düzenlenen yurt dışı fuarları ifade eder. </a:t>
            </a:r>
            <a:r>
              <a:rPr lang="tr-TR" b="1" dirty="0"/>
              <a:t>(yetkili organizatör)</a:t>
            </a:r>
          </a:p>
          <a:p>
            <a:r>
              <a:rPr lang="tr-TR" dirty="0"/>
              <a:t> 	</a:t>
            </a:r>
            <a:r>
              <a:rPr lang="tr-TR" b="1" dirty="0"/>
              <a:t>B.</a:t>
            </a:r>
            <a:r>
              <a:rPr lang="tr-TR" dirty="0"/>
              <a:t> </a:t>
            </a:r>
            <a:r>
              <a:rPr lang="tr-TR" b="1" dirty="0" err="1"/>
              <a:t>Sektörel</a:t>
            </a:r>
            <a:r>
              <a:rPr lang="tr-TR" b="1" dirty="0"/>
              <a:t> Türk İhraç Ürünleri Fuarı,</a:t>
            </a:r>
            <a:r>
              <a:rPr lang="tr-TR" dirty="0"/>
              <a:t> </a:t>
            </a:r>
            <a:r>
              <a:rPr lang="tr-TR" u="sng" dirty="0"/>
              <a:t>organizatörlerce</a:t>
            </a:r>
            <a:r>
              <a:rPr lang="tr-TR" dirty="0"/>
              <a:t> yalnızca </a:t>
            </a:r>
            <a:r>
              <a:rPr lang="tr-TR" dirty="0" err="1"/>
              <a:t>sektörel</a:t>
            </a:r>
            <a:r>
              <a:rPr lang="tr-TR" dirty="0"/>
              <a:t> Türk ihraç ürünlerinin tanıtımı amacıyla düzenlenen yurt dışı fuarları ifade eder. </a:t>
            </a:r>
            <a:r>
              <a:rPr lang="tr-TR" b="1" dirty="0"/>
              <a:t>(yetkili organizatör)</a:t>
            </a:r>
            <a:endParaRPr lang="tr-TR" dirty="0"/>
          </a:p>
          <a:p>
            <a:r>
              <a:rPr lang="tr-TR" b="1" dirty="0"/>
              <a:t>	C.</a:t>
            </a:r>
            <a:r>
              <a:rPr lang="tr-TR" dirty="0"/>
              <a:t> </a:t>
            </a:r>
            <a:r>
              <a:rPr lang="tr-TR" b="1" dirty="0"/>
              <a:t>Yabancı Firma Katılımlı </a:t>
            </a:r>
            <a:r>
              <a:rPr lang="tr-TR" b="1" dirty="0" err="1"/>
              <a:t>Sektörel</a:t>
            </a:r>
            <a:r>
              <a:rPr lang="tr-TR" b="1" dirty="0"/>
              <a:t> Fuar,</a:t>
            </a:r>
            <a:r>
              <a:rPr lang="tr-TR" dirty="0"/>
              <a:t> </a:t>
            </a:r>
            <a:r>
              <a:rPr lang="tr-TR" u="sng" dirty="0"/>
              <a:t>organizatörlerce</a:t>
            </a:r>
            <a:r>
              <a:rPr lang="tr-TR" dirty="0"/>
              <a:t> düzenlenen ve katılımcıların yanı sıra yabancı katılımcılarla gerçekleştirilen </a:t>
            </a:r>
            <a:r>
              <a:rPr lang="tr-TR" dirty="0" err="1"/>
              <a:t>sektörel</a:t>
            </a:r>
            <a:r>
              <a:rPr lang="tr-TR" dirty="0"/>
              <a:t> nitelikli yurt dışı fuarları ifade eder.</a:t>
            </a:r>
            <a:r>
              <a:rPr lang="tr-TR" b="1" dirty="0"/>
              <a:t> (yetkili organizatör)</a:t>
            </a:r>
            <a:endParaRPr lang="tr-TR" dirty="0"/>
          </a:p>
          <a:p>
            <a:r>
              <a:rPr lang="tr-TR" b="1" dirty="0"/>
              <a:t>	D. Milli Katılım:</a:t>
            </a:r>
            <a:r>
              <a:rPr lang="tr-TR" dirty="0"/>
              <a:t> Yurt dışında düzenlenen genel veya </a:t>
            </a:r>
            <a:r>
              <a:rPr lang="tr-TR" dirty="0" err="1"/>
              <a:t>sektörel</a:t>
            </a:r>
            <a:r>
              <a:rPr lang="tr-TR" dirty="0"/>
              <a:t> nitelikteki uluslararası fuarlara Türk firmalarının Bakanlık tarafından görevlendirilen organizatör koordinatörlüğünde gerçekleştirdiği toplu katılımlarını ifade eder. </a:t>
            </a:r>
            <a:r>
              <a:rPr lang="tr-TR" b="1" dirty="0"/>
              <a:t>(</a:t>
            </a:r>
            <a:r>
              <a:rPr lang="tr-TR" b="1" u="sng" dirty="0"/>
              <a:t>yabancı</a:t>
            </a:r>
            <a:r>
              <a:rPr lang="tr-TR" b="1" dirty="0"/>
              <a:t> organizatör)</a:t>
            </a:r>
            <a:endParaRPr lang="tr-TR" dirty="0"/>
          </a:p>
          <a:p>
            <a:pPr defTabSz="457932">
              <a:defRPr/>
            </a:pPr>
            <a:endParaRPr lang="tr-TR" dirty="0"/>
          </a:p>
          <a:p>
            <a:pPr defTabSz="457932">
              <a:defRPr/>
            </a:pPr>
            <a:r>
              <a:rPr lang="tr-TR" b="1" dirty="0"/>
              <a:t>2. Bireysel Katılım:</a:t>
            </a:r>
            <a:r>
              <a:rPr lang="tr-TR" dirty="0"/>
              <a:t> </a:t>
            </a:r>
            <a:r>
              <a:rPr lang="tr-TR" dirty="0" err="1"/>
              <a:t>İBGS’lerden</a:t>
            </a:r>
            <a:r>
              <a:rPr lang="tr-TR" dirty="0"/>
              <a:t> gelen taleplere istinaden veya</a:t>
            </a:r>
            <a:r>
              <a:rPr lang="tr-TR" b="1" dirty="0"/>
              <a:t> </a:t>
            </a:r>
            <a:r>
              <a:rPr lang="tr-TR" dirty="0" err="1"/>
              <a:t>re’sen</a:t>
            </a:r>
            <a:r>
              <a:rPr lang="tr-TR" dirty="0"/>
              <a:t> Bakanlıkça belirlenerek Bakanlık resmi web sayfasında ilan edilen ve yurt dışında düzenlenen desteklenecek </a:t>
            </a:r>
            <a:r>
              <a:rPr lang="tr-TR" b="1" dirty="0" err="1"/>
              <a:t>sektörel</a:t>
            </a:r>
            <a:r>
              <a:rPr lang="tr-TR" dirty="0"/>
              <a:t> nitelikteki uluslararası fuarlar listesinde yer alan fuarlara katılımcıların </a:t>
            </a:r>
            <a:r>
              <a:rPr lang="tr-TR" b="1" dirty="0"/>
              <a:t>doğrudan</a:t>
            </a:r>
            <a:r>
              <a:rPr lang="tr-TR" dirty="0"/>
              <a:t> katılımlarını ifade eder. (Genel nitelikteki uluslararası fuarlara bireysel katılım gerçekleştirilmiyor.)</a:t>
            </a:r>
          </a:p>
          <a:p>
            <a:endParaRPr lang="tr-TR" dirty="0" smtClean="0"/>
          </a:p>
          <a:p>
            <a:endParaRPr lang="tr-TR" dirty="0"/>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4</a:t>
            </a:fld>
            <a:endParaRPr lang="en-US" altLang="tr-TR"/>
          </a:p>
        </p:txBody>
      </p:sp>
    </p:spTree>
    <p:extLst>
      <p:ext uri="{BB962C8B-B14F-4D97-AF65-F5344CB8AC3E}">
        <p14:creationId xmlns:p14="http://schemas.microsoft.com/office/powerpoint/2010/main" val="3041389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defTabSz="457932">
              <a:defRPr/>
            </a:pPr>
            <a:r>
              <a:rPr lang="tr-TR" b="1" dirty="0"/>
              <a:t>Bireysel Katılım:</a:t>
            </a:r>
            <a:r>
              <a:rPr lang="tr-TR" dirty="0"/>
              <a:t> </a:t>
            </a:r>
            <a:r>
              <a:rPr lang="tr-TR" dirty="0" err="1"/>
              <a:t>İBGS’lerden</a:t>
            </a:r>
            <a:r>
              <a:rPr lang="tr-TR" dirty="0"/>
              <a:t> gelen taleplere istinaden veya</a:t>
            </a:r>
            <a:r>
              <a:rPr lang="tr-TR" b="1" dirty="0"/>
              <a:t> </a:t>
            </a:r>
            <a:r>
              <a:rPr lang="tr-TR" dirty="0" err="1"/>
              <a:t>re’sen</a:t>
            </a:r>
            <a:r>
              <a:rPr lang="tr-TR" dirty="0"/>
              <a:t> Bakanlıkça belirlenerek Bakanlık resmi web sayfasında ilan edilen ve yurt dışında düzenlenen desteklenecek </a:t>
            </a:r>
            <a:r>
              <a:rPr lang="tr-TR" dirty="0" err="1"/>
              <a:t>sektörel</a:t>
            </a:r>
            <a:r>
              <a:rPr lang="tr-TR" dirty="0"/>
              <a:t> nitelikteki uluslararası fuarlar listesinde yer alan fuarlara katılımcıların doğrudan katılımlarını ifade eder. (Genel nitelikteki uluslararası fuarlara bireysel katılım gerçekleştirilmiyor.)</a:t>
            </a:r>
          </a:p>
          <a:p>
            <a:endParaRPr lang="tr-TR" dirty="0"/>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5</a:t>
            </a:fld>
            <a:endParaRPr lang="en-US" altLang="tr-TR"/>
          </a:p>
        </p:txBody>
      </p:sp>
    </p:spTree>
    <p:extLst>
      <p:ext uri="{BB962C8B-B14F-4D97-AF65-F5344CB8AC3E}">
        <p14:creationId xmlns:p14="http://schemas.microsoft.com/office/powerpoint/2010/main" val="3934625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ayt Görüntüsü Yer Tutucusu 1"/>
          <p:cNvSpPr>
            <a:spLocks noGrp="1" noRot="1" noChangeAspect="1" noTextEdit="1"/>
          </p:cNvSpPr>
          <p:nvPr>
            <p:ph type="sldImg"/>
          </p:nvPr>
        </p:nvSpPr>
        <p:spPr bwMode="auto">
          <a:xfrm>
            <a:off x="3267075" y="509588"/>
            <a:ext cx="3408363" cy="255587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083"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defTabSz="457932">
              <a:defRPr/>
            </a:pPr>
            <a:r>
              <a:rPr lang="tr-TR" b="1" dirty="0"/>
              <a:t>1. Desteğe Esas Tutar,</a:t>
            </a:r>
            <a:r>
              <a:rPr lang="tr-TR" dirty="0"/>
              <a:t> Bakanlık tarafından belirlenerek Bakanlık resmi web sayfasında ilan edilen; yer kirası, nakliye, ulaşım ve standa ilişkin giderlere karşılık olarak katılımcıya metrekare bazında ödenecek bedeli ifade eder.</a:t>
            </a:r>
          </a:p>
          <a:p>
            <a:endParaRPr lang="tr-TR" dirty="0"/>
          </a:p>
          <a:p>
            <a:r>
              <a:rPr lang="tr-TR" b="1" u="sng" dirty="0"/>
              <a:t> Fuar Katılımlarının Desteklenmesi </a:t>
            </a:r>
            <a:endParaRPr lang="tr-TR" u="sng" dirty="0"/>
          </a:p>
          <a:p>
            <a:r>
              <a:rPr lang="tr-TR" b="1" dirty="0"/>
              <a:t> </a:t>
            </a:r>
            <a:endParaRPr lang="tr-TR" dirty="0"/>
          </a:p>
          <a:p>
            <a:r>
              <a:rPr lang="tr-TR" b="1" dirty="0"/>
              <a:t>1. </a:t>
            </a:r>
            <a:r>
              <a:rPr lang="tr-TR" dirty="0"/>
              <a:t>Katılımcılar tarafından yurt dışı fuar organizasyonu kapsamında gerçekleştirilen fuar katılımları ve bireysel katılımlar, katılımcının </a:t>
            </a:r>
            <a:r>
              <a:rPr lang="tr-TR" dirty="0" err="1"/>
              <a:t>stand</a:t>
            </a:r>
            <a:r>
              <a:rPr lang="tr-TR" dirty="0"/>
              <a:t> alanının metrekare cinsinden büyüklüğü dikkate alınmak suretiyle desteklenir. </a:t>
            </a:r>
            <a:r>
              <a:rPr lang="tr-TR" b="1" dirty="0"/>
              <a:t>(m2 * desteğe esas tutar)</a:t>
            </a:r>
          </a:p>
          <a:p>
            <a:r>
              <a:rPr lang="tr-TR" dirty="0"/>
              <a:t> </a:t>
            </a:r>
          </a:p>
          <a:p>
            <a:r>
              <a:rPr lang="tr-TR" b="1" dirty="0"/>
              <a:t>2.</a:t>
            </a:r>
            <a:r>
              <a:rPr lang="tr-TR" dirty="0"/>
              <a:t> Söz konusu desteğe esas tutar, yurt dışı fuar organizasyonlarında her fuar için ayrı ayrı belirlenir. Bireysel katılımı desteklenen </a:t>
            </a:r>
            <a:r>
              <a:rPr lang="tr-TR" dirty="0" err="1"/>
              <a:t>sektörel</a:t>
            </a:r>
            <a:r>
              <a:rPr lang="tr-TR" dirty="0"/>
              <a:t> nitelikteki uluslararası fuarlarda ise her fuar için ayrı ayrı belirlenebileceği gibi ülke ve/veya sektör bazında da belirlenebilir. </a:t>
            </a:r>
          </a:p>
          <a:p>
            <a:r>
              <a:rPr lang="tr-TR" dirty="0"/>
              <a:t> </a:t>
            </a:r>
          </a:p>
        </p:txBody>
      </p:sp>
      <p:sp>
        <p:nvSpPr>
          <p:cNvPr id="4" name="Slayt Numarası Yer Tutucusu 3"/>
          <p:cNvSpPr txBox="1">
            <a:spLocks noGrp="1"/>
          </p:cNvSpPr>
          <p:nvPr/>
        </p:nvSpPr>
        <p:spPr>
          <a:xfrm>
            <a:off x="5133361" y="6725323"/>
            <a:ext cx="3928871" cy="354382"/>
          </a:xfrm>
          <a:prstGeom prst="rect">
            <a:avLst/>
          </a:prstGeom>
          <a:noFill/>
        </p:spPr>
        <p:txBody>
          <a:bodyPr lIns="88417" tIns="44209" rIns="88417" bIns="44209" anchor="b"/>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algn="r"/>
            <a:fld id="{C3CCA35A-EA89-4333-8F42-9A4CA05E9365}" type="slidenum">
              <a:rPr lang="en-US" altLang="tr-TR" sz="1200">
                <a:solidFill>
                  <a:prstClr val="black"/>
                </a:solidFill>
                <a:latin typeface="Calibri" panose="020F0502020204030204" pitchFamily="34" charset="0"/>
              </a:rPr>
              <a:pPr algn="r"/>
              <a:t>6</a:t>
            </a:fld>
            <a:endParaRPr lang="en-US" altLang="tr-TR" sz="1200">
              <a:solidFill>
                <a:prstClr val="black"/>
              </a:solidFill>
              <a:latin typeface="Calibri" panose="020F0502020204030204" pitchFamily="34" charset="0"/>
            </a:endParaRPr>
          </a:p>
        </p:txBody>
      </p:sp>
    </p:spTree>
    <p:extLst>
      <p:ext uri="{BB962C8B-B14F-4D97-AF65-F5344CB8AC3E}">
        <p14:creationId xmlns:p14="http://schemas.microsoft.com/office/powerpoint/2010/main" val="3238712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ayt Görüntüsü Yer Tutucusu 1"/>
          <p:cNvSpPr>
            <a:spLocks noGrp="1" noRot="1" noChangeAspect="1" noTextEdit="1"/>
          </p:cNvSpPr>
          <p:nvPr>
            <p:ph type="sldImg"/>
          </p:nvPr>
        </p:nvSpPr>
        <p:spPr bwMode="auto">
          <a:xfrm>
            <a:off x="3267075" y="509588"/>
            <a:ext cx="3408363" cy="255587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083"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defTabSz="457932">
              <a:defRPr/>
            </a:pPr>
            <a:r>
              <a:rPr lang="tr-TR" b="1" u="sng" dirty="0"/>
              <a:t> Fuar Katılımlarının Desteklenmesi </a:t>
            </a:r>
            <a:endParaRPr lang="tr-TR" u="sng" dirty="0"/>
          </a:p>
          <a:p>
            <a:endParaRPr lang="tr-TR" b="1" dirty="0"/>
          </a:p>
          <a:p>
            <a:r>
              <a:rPr lang="tr-TR" b="1" dirty="0"/>
              <a:t>1.</a:t>
            </a:r>
            <a:r>
              <a:rPr lang="tr-TR" dirty="0"/>
              <a:t> Katılımcıya fuar bazında ödenecek destek tutarı, yurt dışı fuarın </a:t>
            </a:r>
            <a:r>
              <a:rPr lang="tr-TR" b="1" dirty="0"/>
              <a:t>genel</a:t>
            </a:r>
            <a:r>
              <a:rPr lang="tr-TR" dirty="0"/>
              <a:t> nitelikli olması halinde </a:t>
            </a:r>
            <a:r>
              <a:rPr lang="tr-TR" b="1" dirty="0" smtClean="0"/>
              <a:t>71.000 </a:t>
            </a:r>
            <a:r>
              <a:rPr lang="tr-TR" b="1" dirty="0"/>
              <a:t>Türk Lirasını</a:t>
            </a:r>
            <a:r>
              <a:rPr lang="tr-TR" dirty="0"/>
              <a:t>; </a:t>
            </a:r>
            <a:r>
              <a:rPr lang="tr-TR" b="1" dirty="0" err="1"/>
              <a:t>sektörel</a:t>
            </a:r>
            <a:r>
              <a:rPr lang="tr-TR" dirty="0"/>
              <a:t> nitelikli olması halinde </a:t>
            </a:r>
            <a:r>
              <a:rPr lang="tr-TR" b="1" dirty="0" smtClean="0"/>
              <a:t>107.000 </a:t>
            </a:r>
            <a:r>
              <a:rPr lang="tr-TR" b="1" dirty="0"/>
              <a:t>Türk Lirasını</a:t>
            </a:r>
            <a:r>
              <a:rPr lang="tr-TR" dirty="0"/>
              <a:t>; Bakanlıkça belirlenen </a:t>
            </a:r>
            <a:r>
              <a:rPr lang="tr-TR" b="1" dirty="0"/>
              <a:t>prestijli</a:t>
            </a:r>
            <a:r>
              <a:rPr lang="tr-TR" dirty="0"/>
              <a:t> fuarlardan biri olması halinde </a:t>
            </a:r>
            <a:r>
              <a:rPr lang="tr-TR" b="1" dirty="0" smtClean="0"/>
              <a:t>360.000 </a:t>
            </a:r>
            <a:r>
              <a:rPr lang="tr-TR" b="1" dirty="0"/>
              <a:t>Türk Lirasını </a:t>
            </a:r>
            <a:r>
              <a:rPr lang="tr-TR" dirty="0"/>
              <a:t>geçemez. </a:t>
            </a:r>
          </a:p>
          <a:p>
            <a:endParaRPr lang="tr-TR" dirty="0"/>
          </a:p>
          <a:p>
            <a:r>
              <a:rPr lang="tr-TR" b="1" dirty="0"/>
              <a:t>2.</a:t>
            </a:r>
            <a:r>
              <a:rPr lang="tr-TR" dirty="0"/>
              <a:t> Desteğe esas tutar, fuar ve/veya ülke ve/veya sektör bazında metrekare başına belirlenen yaklaşık toplam maliyetin </a:t>
            </a:r>
            <a:r>
              <a:rPr lang="tr-TR" b="1" dirty="0"/>
              <a:t>% 50’sini</a:t>
            </a:r>
            <a:r>
              <a:rPr lang="tr-TR" dirty="0"/>
              <a:t>, Bakanlıkça belirlenen </a:t>
            </a:r>
            <a:r>
              <a:rPr lang="tr-TR" b="1" dirty="0"/>
              <a:t>hedef ülkelerde </a:t>
            </a:r>
            <a:r>
              <a:rPr lang="tr-TR" dirty="0"/>
              <a:t>ise </a:t>
            </a:r>
            <a:r>
              <a:rPr lang="tr-TR" b="1" dirty="0"/>
              <a:t>% 70’ini </a:t>
            </a:r>
            <a:r>
              <a:rPr lang="tr-TR" dirty="0"/>
              <a:t>geçemez. </a:t>
            </a:r>
          </a:p>
          <a:p>
            <a:r>
              <a:rPr lang="tr-TR" dirty="0"/>
              <a:t> </a:t>
            </a:r>
          </a:p>
          <a:p>
            <a:r>
              <a:rPr lang="tr-TR" b="1" dirty="0"/>
              <a:t>3.</a:t>
            </a:r>
            <a:r>
              <a:rPr lang="tr-TR" dirty="0"/>
              <a:t> Katılımcı </a:t>
            </a:r>
            <a:r>
              <a:rPr lang="tr-TR" b="1" dirty="0"/>
              <a:t>bir takvim yılı içinde en fazla 2 (iki) defaya </a:t>
            </a:r>
            <a:r>
              <a:rPr lang="tr-TR" dirty="0"/>
              <a:t>mahsus olmak üzere Bakanlıkça belirlenen fuarlar için </a:t>
            </a:r>
            <a:r>
              <a:rPr lang="tr-TR" b="1" dirty="0"/>
              <a:t>prestijli fuar katılımı desteğinden </a:t>
            </a:r>
            <a:r>
              <a:rPr lang="tr-TR" dirty="0"/>
              <a:t>yararlanabilir.</a:t>
            </a:r>
          </a:p>
          <a:p>
            <a:endParaRPr lang="tr-TR" dirty="0"/>
          </a:p>
          <a:p>
            <a:endParaRPr lang="tr-TR" dirty="0"/>
          </a:p>
          <a:p>
            <a:r>
              <a:rPr lang="tr-TR" b="1" u="sng" dirty="0"/>
              <a:t>Yurt Dışı Fuar Organizasyonlarına İlişkin Organizatör Tanıtım Faaliyetlerinin Desteklenmesi</a:t>
            </a:r>
            <a:endParaRPr lang="tr-TR" u="sng" dirty="0"/>
          </a:p>
          <a:p>
            <a:r>
              <a:rPr lang="tr-TR" b="1" dirty="0"/>
              <a:t> </a:t>
            </a:r>
            <a:endParaRPr lang="tr-TR" dirty="0"/>
          </a:p>
          <a:p>
            <a:pPr marL="228966" indent="-228966">
              <a:buAutoNum type="arabicPeriod"/>
            </a:pPr>
            <a:r>
              <a:rPr lang="tr-TR" dirty="0"/>
              <a:t>Bakanlıkça görevlendirilen organizatörlerin, yurt dışı fuar organizasyonuna yönelik olarak Türk ihraç ürünlerinin, sektörlerin, katılımcıların veya yurt dışı fuar organizasyonunun tanıtımı amacıyla yurt dışında gerçekleştirdikleri tanıtım faaliyetlerinden </a:t>
            </a:r>
            <a:r>
              <a:rPr lang="tr-TR" dirty="0" err="1"/>
              <a:t>Genelge’de</a:t>
            </a:r>
            <a:r>
              <a:rPr lang="tr-TR" dirty="0"/>
              <a:t> belirlenenlere ilişkin yapmış oldukları harcamalar </a:t>
            </a:r>
            <a:r>
              <a:rPr lang="tr-TR" b="1" dirty="0"/>
              <a:t>% 75 </a:t>
            </a:r>
            <a:r>
              <a:rPr lang="tr-TR" dirty="0"/>
              <a:t>oranında desteklenir. </a:t>
            </a:r>
          </a:p>
          <a:p>
            <a:pPr marL="228966" indent="-228966">
              <a:buAutoNum type="arabicPeriod"/>
            </a:pPr>
            <a:endParaRPr lang="tr-TR" dirty="0"/>
          </a:p>
          <a:p>
            <a:pPr marL="228966" indent="-228966">
              <a:buAutoNum type="arabicPeriod"/>
            </a:pPr>
            <a:r>
              <a:rPr lang="tr-TR" dirty="0"/>
              <a:t>Destek tutarı yurt dışı fuarın </a:t>
            </a:r>
            <a:r>
              <a:rPr lang="tr-TR" b="1" dirty="0"/>
              <a:t>genel</a:t>
            </a:r>
            <a:r>
              <a:rPr lang="tr-TR" dirty="0"/>
              <a:t> nitelikli olması halinde </a:t>
            </a:r>
            <a:r>
              <a:rPr lang="tr-TR" b="1" dirty="0" smtClean="0"/>
              <a:t>460.000 </a:t>
            </a:r>
            <a:r>
              <a:rPr lang="tr-TR" b="1" dirty="0"/>
              <a:t>Türk Lirasını, </a:t>
            </a:r>
            <a:r>
              <a:rPr lang="tr-TR" b="1" dirty="0" err="1"/>
              <a:t>sektörel</a:t>
            </a:r>
            <a:r>
              <a:rPr lang="tr-TR" dirty="0"/>
              <a:t> nitelikli olması halinde ise </a:t>
            </a:r>
            <a:r>
              <a:rPr lang="tr-TR" b="1" dirty="0" smtClean="0"/>
              <a:t>721.000 </a:t>
            </a:r>
            <a:r>
              <a:rPr lang="tr-TR" b="1" dirty="0"/>
              <a:t>Türk Lirasını </a:t>
            </a:r>
            <a:r>
              <a:rPr lang="tr-TR" dirty="0"/>
              <a:t>geçemez.</a:t>
            </a:r>
          </a:p>
          <a:p>
            <a:pPr marL="228966" indent="-228966">
              <a:buAutoNum type="arabicPeriod"/>
            </a:pPr>
            <a:endParaRPr lang="tr-TR" dirty="0"/>
          </a:p>
          <a:p>
            <a:pPr marL="228966" indent="-228966">
              <a:buAutoNum type="arabicPeriod"/>
            </a:pPr>
            <a:r>
              <a:rPr lang="tr-TR" dirty="0" err="1"/>
              <a:t>Sektörel</a:t>
            </a:r>
            <a:r>
              <a:rPr lang="tr-TR" dirty="0"/>
              <a:t> nitelikli fuarlarda, Bakanlığa sunulacak tanıtım projesine verilecek ön uygunluğa istinaden, </a:t>
            </a:r>
            <a:r>
              <a:rPr lang="tr-TR" dirty="0" smtClean="0"/>
              <a:t>721.000 </a:t>
            </a:r>
            <a:r>
              <a:rPr lang="tr-TR" dirty="0"/>
              <a:t>Türk Lirası destek tutarına </a:t>
            </a:r>
            <a:r>
              <a:rPr lang="tr-TR" b="1" dirty="0"/>
              <a:t>ilaveten</a:t>
            </a:r>
            <a:r>
              <a:rPr lang="tr-TR" dirty="0"/>
              <a:t>; proje kapsamında yapılacak harcamalarının </a:t>
            </a:r>
            <a:r>
              <a:rPr lang="tr-TR" b="1" dirty="0"/>
              <a:t>% 75’i </a:t>
            </a:r>
            <a:r>
              <a:rPr lang="tr-TR" b="1" dirty="0" smtClean="0"/>
              <a:t>460.000 </a:t>
            </a:r>
            <a:r>
              <a:rPr lang="tr-TR" b="1" dirty="0"/>
              <a:t>Türk Lirasını geçmemek üzere </a:t>
            </a:r>
            <a:r>
              <a:rPr lang="tr-TR" dirty="0"/>
              <a:t>desteklenir.</a:t>
            </a:r>
          </a:p>
          <a:p>
            <a:pPr marL="228966" indent="-228966">
              <a:buAutoNum type="arabicPeriod"/>
            </a:pPr>
            <a:endParaRPr lang="tr-TR" b="1" dirty="0"/>
          </a:p>
          <a:p>
            <a:pPr marL="228966" indent="-228966">
              <a:buAutoNum type="arabicPeriod"/>
            </a:pPr>
            <a:r>
              <a:rPr lang="tr-TR" dirty="0"/>
              <a:t>Bakanlıkça yayınlanan yurt dışı fuar organizasyonları listesinde bulunan fuarlar arasından Bakanlık tarafından belirlenen yurt dışı fuar organizasyonlarında organizatör tarafından oluşturulan </a:t>
            </a:r>
            <a:r>
              <a:rPr lang="tr-TR" b="1" dirty="0"/>
              <a:t>“Türkiye Markası” </a:t>
            </a:r>
            <a:r>
              <a:rPr lang="tr-TR" b="1" dirty="0" err="1"/>
              <a:t>standları</a:t>
            </a:r>
            <a:r>
              <a:rPr lang="tr-TR" dirty="0" err="1"/>
              <a:t>na</a:t>
            </a:r>
            <a:r>
              <a:rPr lang="tr-TR" dirty="0"/>
              <a:t> ilişkin yer kirası, </a:t>
            </a:r>
            <a:r>
              <a:rPr lang="tr-TR" dirty="0" err="1"/>
              <a:t>stand</a:t>
            </a:r>
            <a:r>
              <a:rPr lang="tr-TR" dirty="0"/>
              <a:t> kurulumu, nakliye ve organizasyon giderlerine ilişkin harcamalar </a:t>
            </a:r>
            <a:r>
              <a:rPr lang="tr-TR" b="1" dirty="0"/>
              <a:t>% 75 oranında ve genel nitelikli fuarlarda </a:t>
            </a:r>
            <a:r>
              <a:rPr lang="tr-TR" b="1" dirty="0" smtClean="0"/>
              <a:t>460.000 </a:t>
            </a:r>
            <a:r>
              <a:rPr lang="tr-TR" b="1" dirty="0"/>
              <a:t>TL’ye kadar, </a:t>
            </a:r>
            <a:r>
              <a:rPr lang="tr-TR" b="1" dirty="0" err="1"/>
              <a:t>sektörel</a:t>
            </a:r>
            <a:r>
              <a:rPr lang="tr-TR" b="1" dirty="0"/>
              <a:t> nitelikli fuarlarda </a:t>
            </a:r>
            <a:r>
              <a:rPr lang="tr-TR" b="1" dirty="0" smtClean="0"/>
              <a:t>721.000 </a:t>
            </a:r>
            <a:r>
              <a:rPr lang="tr-TR" b="1" dirty="0"/>
              <a:t>TL’ye kadar </a:t>
            </a:r>
            <a:r>
              <a:rPr lang="tr-TR" dirty="0"/>
              <a:t>desteklenir.</a:t>
            </a:r>
            <a:r>
              <a:rPr lang="tr-TR" b="1" dirty="0"/>
              <a:t> </a:t>
            </a:r>
            <a:r>
              <a:rPr lang="tr-TR" dirty="0"/>
              <a:t>“Türkiye Markası” </a:t>
            </a:r>
            <a:r>
              <a:rPr lang="tr-TR" dirty="0" err="1"/>
              <a:t>standlarına</a:t>
            </a:r>
            <a:r>
              <a:rPr lang="tr-TR" dirty="0"/>
              <a:t> ilişkin projelerin Bakanlık tarafından fuar öncesinde onaylanması gerekir.</a:t>
            </a:r>
          </a:p>
          <a:p>
            <a:endParaRPr lang="tr-TR" dirty="0"/>
          </a:p>
          <a:p>
            <a:r>
              <a:rPr lang="tr-TR" dirty="0"/>
              <a:t> </a:t>
            </a:r>
          </a:p>
          <a:p>
            <a:r>
              <a:rPr lang="tr-TR" dirty="0"/>
              <a:t> </a:t>
            </a:r>
          </a:p>
          <a:p>
            <a:endParaRPr lang="tr-TR" dirty="0"/>
          </a:p>
          <a:p>
            <a:endParaRPr lang="tr-TR" dirty="0"/>
          </a:p>
          <a:p>
            <a:endParaRPr lang="tr-TR" altLang="tr-TR" dirty="0" smtClean="0"/>
          </a:p>
          <a:p>
            <a:endParaRPr lang="tr-TR" altLang="tr-TR" dirty="0" smtClean="0"/>
          </a:p>
        </p:txBody>
      </p:sp>
      <p:sp>
        <p:nvSpPr>
          <p:cNvPr id="4" name="Slayt Numarası Yer Tutucusu 3"/>
          <p:cNvSpPr txBox="1">
            <a:spLocks noGrp="1"/>
          </p:cNvSpPr>
          <p:nvPr/>
        </p:nvSpPr>
        <p:spPr>
          <a:xfrm>
            <a:off x="5133361" y="6725323"/>
            <a:ext cx="3928871" cy="354382"/>
          </a:xfrm>
          <a:prstGeom prst="rect">
            <a:avLst/>
          </a:prstGeom>
          <a:noFill/>
        </p:spPr>
        <p:txBody>
          <a:bodyPr lIns="88417" tIns="44209" rIns="88417" bIns="44209" anchor="b"/>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algn="r"/>
            <a:fld id="{C3CCA35A-EA89-4333-8F42-9A4CA05E9365}" type="slidenum">
              <a:rPr lang="en-US" altLang="tr-TR" sz="1200">
                <a:solidFill>
                  <a:prstClr val="black"/>
                </a:solidFill>
                <a:latin typeface="Calibri" panose="020F0502020204030204" pitchFamily="34" charset="0"/>
              </a:rPr>
              <a:pPr algn="r"/>
              <a:t>7</a:t>
            </a:fld>
            <a:endParaRPr lang="en-US" altLang="tr-TR" sz="1200">
              <a:solidFill>
                <a:prstClr val="black"/>
              </a:solidFill>
              <a:latin typeface="Calibri" panose="020F0502020204030204" pitchFamily="34" charset="0"/>
            </a:endParaRPr>
          </a:p>
        </p:txBody>
      </p:sp>
    </p:spTree>
    <p:extLst>
      <p:ext uri="{BB962C8B-B14F-4D97-AF65-F5344CB8AC3E}">
        <p14:creationId xmlns:p14="http://schemas.microsoft.com/office/powerpoint/2010/main" val="2573777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Slayt Görüntüsü Yer Tutucusu 1"/>
          <p:cNvSpPr>
            <a:spLocks noGrp="1" noRot="1" noChangeAspect="1" noTextEdit="1"/>
          </p:cNvSpPr>
          <p:nvPr>
            <p:ph type="sldImg"/>
          </p:nvPr>
        </p:nvSpPr>
        <p:spPr bwMode="auto">
          <a:xfrm>
            <a:off x="3267075" y="509588"/>
            <a:ext cx="3408363" cy="2555875"/>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083"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tr-TR" u="sng" dirty="0"/>
          </a:p>
          <a:p>
            <a:r>
              <a:rPr lang="tr-TR" b="1" u="sng" dirty="0"/>
              <a:t>Destek Üst Limitleri </a:t>
            </a:r>
            <a:endParaRPr lang="tr-TR" u="sng" dirty="0"/>
          </a:p>
          <a:p>
            <a:endParaRPr lang="tr-TR" dirty="0"/>
          </a:p>
          <a:p>
            <a:r>
              <a:rPr lang="tr-TR" b="1" dirty="0"/>
              <a:t>1.</a:t>
            </a:r>
            <a:r>
              <a:rPr lang="tr-TR" dirty="0"/>
              <a:t> Bu Karar kapsamında yer alan destek üst limitleri </a:t>
            </a:r>
            <a:r>
              <a:rPr lang="tr-TR" b="1" dirty="0"/>
              <a:t>her takvim yılı başında </a:t>
            </a:r>
            <a:r>
              <a:rPr lang="tr-TR" dirty="0"/>
              <a:t>(TÜFE + Yİ-ÜFE)/2 oranında </a:t>
            </a:r>
            <a:r>
              <a:rPr lang="tr-TR" b="1" dirty="0"/>
              <a:t>güncellenir</a:t>
            </a:r>
            <a:r>
              <a:rPr lang="tr-TR" dirty="0"/>
              <a:t>.</a:t>
            </a:r>
          </a:p>
          <a:p>
            <a:endParaRPr lang="tr-TR" altLang="tr-TR" dirty="0" smtClean="0"/>
          </a:p>
        </p:txBody>
      </p:sp>
      <p:sp>
        <p:nvSpPr>
          <p:cNvPr id="4" name="Slayt Numarası Yer Tutucusu 3"/>
          <p:cNvSpPr txBox="1">
            <a:spLocks noGrp="1"/>
          </p:cNvSpPr>
          <p:nvPr/>
        </p:nvSpPr>
        <p:spPr>
          <a:xfrm>
            <a:off x="5133361" y="6725323"/>
            <a:ext cx="3928871" cy="354382"/>
          </a:xfrm>
          <a:prstGeom prst="rect">
            <a:avLst/>
          </a:prstGeom>
          <a:noFill/>
        </p:spPr>
        <p:txBody>
          <a:bodyPr lIns="88417" tIns="44209" rIns="88417" bIns="44209" anchor="b"/>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algn="r"/>
            <a:fld id="{C3CCA35A-EA89-4333-8F42-9A4CA05E9365}" type="slidenum">
              <a:rPr lang="en-US" altLang="tr-TR" sz="1200">
                <a:solidFill>
                  <a:prstClr val="black"/>
                </a:solidFill>
                <a:latin typeface="Calibri" panose="020F0502020204030204" pitchFamily="34" charset="0"/>
              </a:rPr>
              <a:pPr algn="r"/>
              <a:t>8</a:t>
            </a:fld>
            <a:endParaRPr lang="en-US" altLang="tr-TR" sz="1200">
              <a:solidFill>
                <a:prstClr val="black"/>
              </a:solidFill>
              <a:latin typeface="Calibri" panose="020F0502020204030204" pitchFamily="34" charset="0"/>
            </a:endParaRPr>
          </a:p>
        </p:txBody>
      </p:sp>
    </p:spTree>
    <p:extLst>
      <p:ext uri="{BB962C8B-B14F-4D97-AF65-F5344CB8AC3E}">
        <p14:creationId xmlns:p14="http://schemas.microsoft.com/office/powerpoint/2010/main" val="2603596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1" dirty="0"/>
              <a:t>1. </a:t>
            </a:r>
            <a:r>
              <a:rPr lang="tr-TR" dirty="0"/>
              <a:t>Desteğe esas tutar, fuar ve/veya ülke ve/veya sektör bazında metrekare başına belirlenen yaklaşık toplam maliyetin % 50’sini, Bakanlıkça belirlenen hedef ülkelerde ise </a:t>
            </a:r>
            <a:r>
              <a:rPr lang="tr-TR" b="1" dirty="0"/>
              <a:t>% 70’ini </a:t>
            </a:r>
            <a:r>
              <a:rPr lang="tr-TR" dirty="0"/>
              <a:t>geçemez. </a:t>
            </a:r>
          </a:p>
        </p:txBody>
      </p:sp>
      <p:sp>
        <p:nvSpPr>
          <p:cNvPr id="4" name="Slayt Numarası Yer Tutucusu 3"/>
          <p:cNvSpPr>
            <a:spLocks noGrp="1"/>
          </p:cNvSpPr>
          <p:nvPr>
            <p:ph type="sldNum" sz="quarter" idx="10"/>
          </p:nvPr>
        </p:nvSpPr>
        <p:spPr/>
        <p:txBody>
          <a:bodyPr/>
          <a:lstStyle/>
          <a:p>
            <a:pPr>
              <a:defRPr/>
            </a:pPr>
            <a:fld id="{E0FE8451-306F-4C9B-A0DD-03B4AFD64E90}" type="slidenum">
              <a:rPr lang="en-US" altLang="tr-TR" smtClean="0"/>
              <a:pPr>
                <a:defRPr/>
              </a:pPr>
              <a:t>9</a:t>
            </a:fld>
            <a:endParaRPr lang="en-US" altLang="tr-TR"/>
          </a:p>
        </p:txBody>
      </p:sp>
    </p:spTree>
    <p:extLst>
      <p:ext uri="{BB962C8B-B14F-4D97-AF65-F5344CB8AC3E}">
        <p14:creationId xmlns:p14="http://schemas.microsoft.com/office/powerpoint/2010/main" val="13346080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4" name="Picture 2"/>
          <p:cNvPicPr preferRelativeResize="0">
            <a:picLocks noChangeArrowheads="1"/>
          </p:cNvPicPr>
          <p:nvPr/>
        </p:nvPicPr>
        <p:blipFill>
          <a:blip r:embed="rId2"/>
          <a:srcRect/>
          <a:stretch>
            <a:fillRect/>
          </a:stretch>
        </p:blipFill>
        <p:spPr bwMode="auto">
          <a:xfrm>
            <a:off x="0" y="296863"/>
            <a:ext cx="9144000" cy="611187"/>
          </a:xfrm>
          <a:prstGeom prst="rect">
            <a:avLst/>
          </a:prstGeom>
          <a:noFill/>
          <a:ln w="9525">
            <a:noFill/>
            <a:miter lim="800000"/>
            <a:headEnd/>
            <a:tailEnd/>
          </a:ln>
        </p:spPr>
      </p:pic>
      <p:pic>
        <p:nvPicPr>
          <p:cNvPr id="6" name="Picture 2"/>
          <p:cNvPicPr preferRelativeResize="0">
            <a:picLocks noChangeArrowheads="1"/>
          </p:cNvPicPr>
          <p:nvPr/>
        </p:nvPicPr>
        <p:blipFill>
          <a:blip r:embed="rId3"/>
          <a:srcRect/>
          <a:stretch>
            <a:fillRect/>
          </a:stretch>
        </p:blipFill>
        <p:spPr bwMode="auto">
          <a:xfrm>
            <a:off x="0" y="6567488"/>
            <a:ext cx="9144000" cy="250825"/>
          </a:xfrm>
          <a:prstGeom prst="rect">
            <a:avLst/>
          </a:prstGeom>
          <a:noFill/>
          <a:ln w="9525">
            <a:noFill/>
            <a:miter lim="800000"/>
            <a:headEnd/>
            <a:tailEnd/>
          </a:ln>
        </p:spPr>
      </p:pic>
      <p:sp>
        <p:nvSpPr>
          <p:cNvPr id="3" name="2 İçerik Yer Tutucusu"/>
          <p:cNvSpPr>
            <a:spLocks noGrp="1"/>
          </p:cNvSpPr>
          <p:nvPr>
            <p:ph idx="1"/>
          </p:nvPr>
        </p:nvSpPr>
        <p:spPr>
          <a:xfrm>
            <a:off x="468000" y="836712"/>
            <a:ext cx="8280000" cy="560728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2" name="1 Başlık"/>
          <p:cNvSpPr>
            <a:spLocks noGrp="1"/>
          </p:cNvSpPr>
          <p:nvPr>
            <p:ph type="title"/>
          </p:nvPr>
        </p:nvSpPr>
        <p:spPr>
          <a:xfrm>
            <a:off x="647694" y="354228"/>
            <a:ext cx="8028383" cy="396000"/>
          </a:xfrm>
        </p:spPr>
        <p:txBody>
          <a:bodyPr/>
          <a:lstStyle>
            <a:lvl1pPr algn="r">
              <a:defRPr sz="3200" b="1">
                <a:solidFill>
                  <a:schemeClr val="bg1"/>
                </a:solidFill>
                <a:effectLst>
                  <a:outerShdw blurRad="50800" dist="38100" dir="18900000" algn="bl" rotWithShape="0">
                    <a:srgbClr val="4D968B">
                      <a:alpha val="40000"/>
                    </a:srgbClr>
                  </a:outerShdw>
                </a:effectLst>
              </a:defRPr>
            </a:lvl1pPr>
          </a:lstStyle>
          <a:p>
            <a:r>
              <a:rPr lang="tr-TR" dirty="0" smtClean="0"/>
              <a:t>Asıl başlık stili için tıklatın</a:t>
            </a:r>
            <a:endParaRPr lang="tr-TR" dirty="0"/>
          </a:p>
        </p:txBody>
      </p:sp>
      <p:sp>
        <p:nvSpPr>
          <p:cNvPr id="7" name="4 Altbilgi Yer Tutucusu"/>
          <p:cNvSpPr>
            <a:spLocks noGrp="1"/>
          </p:cNvSpPr>
          <p:nvPr>
            <p:ph type="ftr" sz="quarter" idx="10"/>
          </p:nvPr>
        </p:nvSpPr>
        <p:spPr>
          <a:xfrm>
            <a:off x="1828800" y="6524625"/>
            <a:ext cx="5672138" cy="252413"/>
          </a:xfrm>
          <a:prstGeom prst="rect">
            <a:avLst/>
          </a:prstGeom>
        </p:spPr>
        <p:txBody>
          <a:bodyPr/>
          <a:lstStyle>
            <a:lvl1pPr algn="ctr" eaLnBrk="1" hangingPunct="1">
              <a:defRPr sz="1600" b="1">
                <a:solidFill>
                  <a:prstClr val="white">
                    <a:lumMod val="85000"/>
                  </a:prstClr>
                </a:solidFill>
                <a:effectLst>
                  <a:outerShdw blurRad="38100" dist="38100" dir="2700000" algn="tl">
                    <a:srgbClr val="000000">
                      <a:alpha val="43137"/>
                    </a:srgbClr>
                  </a:outerShdw>
                </a:effectLst>
                <a:latin typeface="Arial" pitchFamily="34" charset="0"/>
                <a:cs typeface="Arial" pitchFamily="34" charset="0"/>
              </a:defRPr>
            </a:lvl1pPr>
          </a:lstStyle>
          <a:p>
            <a:pPr>
              <a:defRPr/>
            </a:pPr>
            <a:r>
              <a:rPr lang="en-US" dirty="0" err="1"/>
              <a:t>İhracat</a:t>
            </a:r>
            <a:r>
              <a:rPr lang="en-US" dirty="0"/>
              <a:t> Genel </a:t>
            </a:r>
            <a:r>
              <a:rPr lang="en-US" dirty="0" err="1"/>
              <a:t>Müdürlüğü</a:t>
            </a:r>
            <a:endParaRPr lang="en-US" dirty="0"/>
          </a:p>
        </p:txBody>
      </p:sp>
      <p:sp>
        <p:nvSpPr>
          <p:cNvPr id="8" name="5 Slayt Numarası Yer Tutucusu"/>
          <p:cNvSpPr>
            <a:spLocks noGrp="1"/>
          </p:cNvSpPr>
          <p:nvPr>
            <p:ph type="sldNum" sz="quarter" idx="11"/>
          </p:nvPr>
        </p:nvSpPr>
        <p:spPr>
          <a:xfrm>
            <a:off x="8429625" y="6524625"/>
            <a:ext cx="571500" cy="252413"/>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600">
                <a:solidFill>
                  <a:srgbClr val="D9D9D9"/>
                </a:solidFill>
                <a:effectLst>
                  <a:outerShdw blurRad="38100" dist="38100" dir="2700000" algn="tl">
                    <a:srgbClr val="000000"/>
                  </a:outerShdw>
                </a:effectLst>
                <a:latin typeface="Calibri" pitchFamily="34" charset="0"/>
                <a:cs typeface="Arial" pitchFamily="34" charset="0"/>
              </a:defRPr>
            </a:lvl1pPr>
          </a:lstStyle>
          <a:p>
            <a:pPr>
              <a:defRPr/>
            </a:pPr>
            <a:fld id="{F1D8E25B-5D1A-4034-83BD-795CD755BDEE}" type="slidenum">
              <a:rPr lang="en-US" altLang="tr-TR"/>
              <a:pPr>
                <a:defRPr/>
              </a:pPr>
              <a:t>‹#›</a:t>
            </a:fld>
            <a:endParaRPr lang="en-US" altLang="tr-TR"/>
          </a:p>
        </p:txBody>
      </p:sp>
      <p:pic>
        <p:nvPicPr>
          <p:cNvPr id="9" name="Resim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1846" y="67188"/>
            <a:ext cx="783354" cy="783354"/>
          </a:xfrm>
          <a:prstGeom prst="rect">
            <a:avLst/>
          </a:prstGeom>
        </p:spPr>
      </p:pic>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Yalnızca Başlık">
    <p:spTree>
      <p:nvGrpSpPr>
        <p:cNvPr id="1" name=""/>
        <p:cNvGrpSpPr/>
        <p:nvPr/>
      </p:nvGrpSpPr>
      <p:grpSpPr>
        <a:xfrm>
          <a:off x="0" y="0"/>
          <a:ext cx="0" cy="0"/>
          <a:chOff x="0" y="0"/>
          <a:chExt cx="0" cy="0"/>
        </a:xfrm>
      </p:grpSpPr>
      <p:pic>
        <p:nvPicPr>
          <p:cNvPr id="3" name="Picture 2"/>
          <p:cNvPicPr preferRelativeResize="0">
            <a:picLocks noChangeArrowheads="1"/>
          </p:cNvPicPr>
          <p:nvPr/>
        </p:nvPicPr>
        <p:blipFill>
          <a:blip r:embed="rId2"/>
          <a:srcRect/>
          <a:stretch>
            <a:fillRect/>
          </a:stretch>
        </p:blipFill>
        <p:spPr bwMode="auto">
          <a:xfrm>
            <a:off x="0" y="6567488"/>
            <a:ext cx="9144000" cy="250825"/>
          </a:xfrm>
          <a:prstGeom prst="rect">
            <a:avLst/>
          </a:prstGeom>
          <a:noFill/>
          <a:ln w="9525">
            <a:noFill/>
            <a:miter lim="800000"/>
            <a:headEnd/>
            <a:tailEnd/>
          </a:ln>
        </p:spPr>
      </p:pic>
      <p:pic>
        <p:nvPicPr>
          <p:cNvPr id="4" name="Picture 2"/>
          <p:cNvPicPr preferRelativeResize="0">
            <a:picLocks noChangeArrowheads="1"/>
          </p:cNvPicPr>
          <p:nvPr/>
        </p:nvPicPr>
        <p:blipFill>
          <a:blip r:embed="rId3"/>
          <a:srcRect/>
          <a:stretch>
            <a:fillRect/>
          </a:stretch>
        </p:blipFill>
        <p:spPr bwMode="auto">
          <a:xfrm>
            <a:off x="0" y="296863"/>
            <a:ext cx="9144000" cy="503237"/>
          </a:xfrm>
          <a:prstGeom prst="rect">
            <a:avLst/>
          </a:prstGeom>
          <a:noFill/>
          <a:ln w="9525">
            <a:noFill/>
            <a:miter lim="800000"/>
            <a:headEnd/>
            <a:tailEnd/>
          </a:ln>
        </p:spPr>
      </p:pic>
      <p:sp>
        <p:nvSpPr>
          <p:cNvPr id="14" name="1 Başlık"/>
          <p:cNvSpPr>
            <a:spLocks noGrp="1"/>
          </p:cNvSpPr>
          <p:nvPr>
            <p:ph type="title"/>
          </p:nvPr>
        </p:nvSpPr>
        <p:spPr>
          <a:xfrm>
            <a:off x="1115616" y="332712"/>
            <a:ext cx="8028383" cy="396000"/>
          </a:xfrm>
        </p:spPr>
        <p:txBody>
          <a:bodyPr/>
          <a:lstStyle>
            <a:lvl1pPr algn="r">
              <a:defRPr sz="4000" b="1">
                <a:solidFill>
                  <a:schemeClr val="bg1"/>
                </a:solidFill>
                <a:effectLst>
                  <a:outerShdw blurRad="50800" dist="38100" dir="18900000" algn="bl" rotWithShape="0">
                    <a:srgbClr val="4D968B">
                      <a:alpha val="40000"/>
                    </a:srgbClr>
                  </a:outerShdw>
                </a:effectLst>
              </a:defRPr>
            </a:lvl1pPr>
          </a:lstStyle>
          <a:p>
            <a:r>
              <a:rPr lang="tr-TR" smtClean="0"/>
              <a:t>Asıl başlık stili için tıklatın</a:t>
            </a:r>
            <a:endParaRPr lang="tr-TR" dirty="0"/>
          </a:p>
        </p:txBody>
      </p:sp>
      <p:sp>
        <p:nvSpPr>
          <p:cNvPr id="6" name="4 Altbilgi Yer Tutucusu"/>
          <p:cNvSpPr>
            <a:spLocks noGrp="1"/>
          </p:cNvSpPr>
          <p:nvPr>
            <p:ph type="ftr" sz="quarter" idx="10"/>
          </p:nvPr>
        </p:nvSpPr>
        <p:spPr>
          <a:xfrm>
            <a:off x="1828800" y="6524625"/>
            <a:ext cx="5672138" cy="252413"/>
          </a:xfrm>
          <a:prstGeom prst="rect">
            <a:avLst/>
          </a:prstGeom>
        </p:spPr>
        <p:txBody>
          <a:bodyPr/>
          <a:lstStyle>
            <a:lvl1pPr algn="ctr" eaLnBrk="1" hangingPunct="1">
              <a:defRPr sz="1600" b="1">
                <a:solidFill>
                  <a:prstClr val="white">
                    <a:lumMod val="85000"/>
                  </a:prstClr>
                </a:solidFill>
                <a:effectLst>
                  <a:outerShdw blurRad="38100" dist="38100" dir="2700000" algn="tl">
                    <a:srgbClr val="000000">
                      <a:alpha val="43137"/>
                    </a:srgbClr>
                  </a:outerShdw>
                </a:effectLst>
                <a:latin typeface="Arial Narrow" pitchFamily="34" charset="0"/>
                <a:cs typeface="Arial" pitchFamily="34" charset="0"/>
              </a:defRPr>
            </a:lvl1pPr>
          </a:lstStyle>
          <a:p>
            <a:pPr>
              <a:defRPr/>
            </a:pPr>
            <a:r>
              <a:rPr lang="tr-TR"/>
              <a:t>İhracat Genel Müdürlüğü</a:t>
            </a:r>
            <a:endParaRPr lang="en-US"/>
          </a:p>
        </p:txBody>
      </p:sp>
      <p:sp>
        <p:nvSpPr>
          <p:cNvPr id="7" name="5 Slayt Numarası Yer Tutucusu"/>
          <p:cNvSpPr>
            <a:spLocks noGrp="1"/>
          </p:cNvSpPr>
          <p:nvPr>
            <p:ph type="sldNum" sz="quarter" idx="11"/>
          </p:nvPr>
        </p:nvSpPr>
        <p:spPr>
          <a:xfrm>
            <a:off x="8429625" y="6524625"/>
            <a:ext cx="571500" cy="252413"/>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600">
                <a:solidFill>
                  <a:srgbClr val="D9D9D9"/>
                </a:solidFill>
                <a:effectLst>
                  <a:outerShdw blurRad="38100" dist="38100" dir="2700000" algn="tl">
                    <a:srgbClr val="000000"/>
                  </a:outerShdw>
                </a:effectLst>
                <a:latin typeface="Calibri" pitchFamily="34" charset="0"/>
                <a:cs typeface="Arial" pitchFamily="34" charset="0"/>
              </a:defRPr>
            </a:lvl1pPr>
          </a:lstStyle>
          <a:p>
            <a:pPr>
              <a:defRPr/>
            </a:pPr>
            <a:fld id="{DED20554-3A86-46E6-92F4-76C677BC4646}" type="slidenum">
              <a:rPr lang="en-US" altLang="tr-TR"/>
              <a:pPr>
                <a:defRPr/>
              </a:pPr>
              <a:t>‹#›</a:t>
            </a:fld>
            <a:endParaRPr lang="en-US" altLang="tr-TR"/>
          </a:p>
        </p:txBody>
      </p:sp>
      <p:pic>
        <p:nvPicPr>
          <p:cNvPr id="8" name="Resim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1846" y="67188"/>
            <a:ext cx="783354" cy="783354"/>
          </a:xfrm>
          <a:prstGeom prst="rect">
            <a:avLst/>
          </a:prstGeom>
        </p:spPr>
      </p:pic>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Başlık, Dikey Metin">
    <p:spTree>
      <p:nvGrpSpPr>
        <p:cNvPr id="1" name=""/>
        <p:cNvGrpSpPr/>
        <p:nvPr/>
      </p:nvGrpSpPr>
      <p:grpSpPr>
        <a:xfrm>
          <a:off x="0" y="0"/>
          <a:ext cx="0" cy="0"/>
          <a:chOff x="0" y="0"/>
          <a:chExt cx="0" cy="0"/>
        </a:xfrm>
      </p:grpSpPr>
      <p:pic>
        <p:nvPicPr>
          <p:cNvPr id="4" name="Picture 2"/>
          <p:cNvPicPr preferRelativeResize="0">
            <a:picLocks noChangeArrowheads="1"/>
          </p:cNvPicPr>
          <p:nvPr userDrawn="1"/>
        </p:nvPicPr>
        <p:blipFill>
          <a:blip r:embed="rId2"/>
          <a:srcRect/>
          <a:stretch>
            <a:fillRect/>
          </a:stretch>
        </p:blipFill>
        <p:spPr bwMode="auto">
          <a:xfrm>
            <a:off x="0" y="6567488"/>
            <a:ext cx="9144000" cy="250825"/>
          </a:xfrm>
          <a:prstGeom prst="rect">
            <a:avLst/>
          </a:prstGeom>
          <a:noFill/>
          <a:ln w="9525">
            <a:noFill/>
            <a:miter lim="800000"/>
            <a:headEnd/>
            <a:tailEnd/>
          </a:ln>
        </p:spPr>
      </p:pic>
      <p:pic>
        <p:nvPicPr>
          <p:cNvPr id="5" name="Picture 2"/>
          <p:cNvPicPr preferRelativeResize="0">
            <a:picLocks noChangeArrowheads="1"/>
          </p:cNvPicPr>
          <p:nvPr/>
        </p:nvPicPr>
        <p:blipFill>
          <a:blip r:embed="rId3"/>
          <a:srcRect/>
          <a:stretch>
            <a:fillRect/>
          </a:stretch>
        </p:blipFill>
        <p:spPr bwMode="auto">
          <a:xfrm>
            <a:off x="0" y="296863"/>
            <a:ext cx="9144000" cy="503237"/>
          </a:xfrm>
          <a:prstGeom prst="rect">
            <a:avLst/>
          </a:prstGeom>
          <a:noFill/>
          <a:ln w="9525">
            <a:noFill/>
            <a:miter lim="800000"/>
            <a:headEnd/>
            <a:tailEnd/>
          </a:ln>
        </p:spPr>
      </p:pic>
      <p:sp>
        <p:nvSpPr>
          <p:cNvPr id="3" name="2 Dikey Metin Yer Tutucusu"/>
          <p:cNvSpPr>
            <a:spLocks noGrp="1"/>
          </p:cNvSpPr>
          <p:nvPr>
            <p:ph type="body" orient="vert" idx="1"/>
          </p:nvPr>
        </p:nvSpPr>
        <p:spPr>
          <a:xfrm>
            <a:off x="457200" y="908721"/>
            <a:ext cx="8229600" cy="5217443"/>
          </a:xfrm>
        </p:spPr>
        <p:txBody>
          <a:bodyPr vert="eaVert"/>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15" name="1 Başlık"/>
          <p:cNvSpPr>
            <a:spLocks noGrp="1"/>
          </p:cNvSpPr>
          <p:nvPr>
            <p:ph type="title"/>
          </p:nvPr>
        </p:nvSpPr>
        <p:spPr>
          <a:xfrm>
            <a:off x="1115616" y="332712"/>
            <a:ext cx="8028383" cy="396000"/>
          </a:xfrm>
        </p:spPr>
        <p:txBody>
          <a:bodyPr/>
          <a:lstStyle>
            <a:lvl1pPr algn="r">
              <a:defRPr sz="4000" b="1">
                <a:solidFill>
                  <a:schemeClr val="bg1"/>
                </a:solidFill>
                <a:effectLst>
                  <a:outerShdw blurRad="50800" dist="38100" dir="18900000" algn="bl" rotWithShape="0">
                    <a:srgbClr val="4D968B">
                      <a:alpha val="40000"/>
                    </a:srgbClr>
                  </a:outerShdw>
                </a:effectLst>
              </a:defRPr>
            </a:lvl1pPr>
          </a:lstStyle>
          <a:p>
            <a:r>
              <a:rPr lang="tr-TR" dirty="0" smtClean="0"/>
              <a:t>Asıl başlık stili için tıklatın</a:t>
            </a:r>
            <a:endParaRPr lang="tr-TR" dirty="0"/>
          </a:p>
        </p:txBody>
      </p:sp>
      <p:sp>
        <p:nvSpPr>
          <p:cNvPr id="7" name="4 Altbilgi Yer Tutucusu"/>
          <p:cNvSpPr>
            <a:spLocks noGrp="1"/>
          </p:cNvSpPr>
          <p:nvPr>
            <p:ph type="ftr" sz="quarter" idx="10"/>
          </p:nvPr>
        </p:nvSpPr>
        <p:spPr>
          <a:xfrm>
            <a:off x="1828800" y="6524625"/>
            <a:ext cx="5672138" cy="252413"/>
          </a:xfrm>
          <a:prstGeom prst="rect">
            <a:avLst/>
          </a:prstGeom>
        </p:spPr>
        <p:txBody>
          <a:bodyPr/>
          <a:lstStyle>
            <a:lvl1pPr algn="ctr" eaLnBrk="1" hangingPunct="1">
              <a:defRPr sz="1600" b="1">
                <a:solidFill>
                  <a:prstClr val="white">
                    <a:lumMod val="85000"/>
                  </a:prstClr>
                </a:solidFill>
                <a:effectLst>
                  <a:outerShdw blurRad="38100" dist="38100" dir="2700000" algn="tl">
                    <a:srgbClr val="000000">
                      <a:alpha val="43137"/>
                    </a:srgbClr>
                  </a:outerShdw>
                </a:effectLst>
                <a:latin typeface="Arial Narrow" pitchFamily="34" charset="0"/>
                <a:cs typeface="Arial" pitchFamily="34" charset="0"/>
              </a:defRPr>
            </a:lvl1pPr>
          </a:lstStyle>
          <a:p>
            <a:pPr>
              <a:defRPr/>
            </a:pPr>
            <a:r>
              <a:rPr lang="tr-TR" dirty="0"/>
              <a:t>İhracat Genel Müdürlüğü</a:t>
            </a:r>
            <a:endParaRPr lang="en-US" dirty="0"/>
          </a:p>
        </p:txBody>
      </p:sp>
      <p:sp>
        <p:nvSpPr>
          <p:cNvPr id="8" name="5 Slayt Numarası Yer Tutucusu"/>
          <p:cNvSpPr>
            <a:spLocks noGrp="1"/>
          </p:cNvSpPr>
          <p:nvPr>
            <p:ph type="sldNum" sz="quarter" idx="11"/>
          </p:nvPr>
        </p:nvSpPr>
        <p:spPr>
          <a:xfrm>
            <a:off x="8429625" y="6524625"/>
            <a:ext cx="571500" cy="252413"/>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600">
                <a:solidFill>
                  <a:srgbClr val="D9D9D9"/>
                </a:solidFill>
                <a:effectLst>
                  <a:outerShdw blurRad="38100" dist="38100" dir="2700000" algn="tl">
                    <a:srgbClr val="000000"/>
                  </a:outerShdw>
                </a:effectLst>
                <a:latin typeface="Calibri" pitchFamily="34" charset="0"/>
                <a:cs typeface="Arial" pitchFamily="34" charset="0"/>
              </a:defRPr>
            </a:lvl1pPr>
          </a:lstStyle>
          <a:p>
            <a:pPr>
              <a:defRPr/>
            </a:pPr>
            <a:fld id="{AD1C5CF6-98F3-437A-B6F2-E85F9FF3CE2A}" type="slidenum">
              <a:rPr lang="en-US" altLang="tr-TR"/>
              <a:pPr>
                <a:defRPr/>
              </a:pPr>
              <a:t>‹#›</a:t>
            </a:fld>
            <a:endParaRPr lang="en-US" altLang="tr-TR"/>
          </a:p>
        </p:txBody>
      </p:sp>
      <p:pic>
        <p:nvPicPr>
          <p:cNvPr id="9" name="Resim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1846" y="67188"/>
            <a:ext cx="783354" cy="783354"/>
          </a:xfrm>
          <a:prstGeom prst="rect">
            <a:avLst/>
          </a:prstGeom>
        </p:spPr>
      </p:pic>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a:xfrm>
            <a:off x="457200" y="6356350"/>
            <a:ext cx="2133600" cy="365125"/>
          </a:xfrm>
          <a:prstGeom prst="rect">
            <a:avLst/>
          </a:prstGeom>
        </p:spPr>
        <p:txBody>
          <a:bodyPr/>
          <a:lstStyle/>
          <a:p>
            <a:pPr defTabSz="914400"/>
            <a:fld id="{42A3F3C7-255A-42FD-BA6B-1054AA1226BA}" type="datetimeFigureOut">
              <a:rPr lang="tr-TR" smtClean="0">
                <a:solidFill>
                  <a:srgbClr val="494949"/>
                </a:solidFill>
                <a:latin typeface="Calibri" pitchFamily="34" charset="0"/>
              </a:rPr>
              <a:pPr defTabSz="914400"/>
              <a:t>05.10.2020</a:t>
            </a:fld>
            <a:endParaRPr lang="tr-TR">
              <a:solidFill>
                <a:srgbClr val="494949"/>
              </a:solidFill>
              <a:latin typeface="Calibri" pitchFamily="34" charset="0"/>
            </a:endParaRP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51AFDA-C526-43D4-BA64-04053508F234}" type="slidenum">
              <a:rPr lang="tr-TR"/>
              <a:pPr/>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1846" y="67188"/>
            <a:ext cx="783354" cy="783354"/>
          </a:xfrm>
          <a:prstGeom prst="rect">
            <a:avLst/>
          </a:prstGeom>
        </p:spPr>
      </p:pic>
    </p:spTree>
    <p:extLst>
      <p:ext uri="{BB962C8B-B14F-4D97-AF65-F5344CB8AC3E}">
        <p14:creationId xmlns:p14="http://schemas.microsoft.com/office/powerpoint/2010/main" val="32504086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9AB5E4"/>
            </a:gs>
            <a:gs pos="32001">
              <a:srgbClr val="FFFFFF"/>
            </a:gs>
            <a:gs pos="100000">
              <a:srgbClr val="E1E8F5"/>
            </a:gs>
          </a:gsLst>
          <a:lin ang="5400000"/>
        </a:gra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pic>
        <p:nvPicPr>
          <p:cNvPr id="4" name="Resim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81846" y="67188"/>
            <a:ext cx="783354" cy="783354"/>
          </a:xfrm>
          <a:prstGeom prst="rect">
            <a:avLst/>
          </a:prstGeom>
        </p:spPr>
      </p:pic>
    </p:spTree>
  </p:cSld>
  <p:clrMap bg1="lt1" tx1="dk1" bg2="lt2" tx2="dk2" accent1="accent1" accent2="accent2" accent3="accent3" accent4="accent4" accent5="accent5" accent6="accent6" hlink="hlink" folHlink="folHlink"/>
  <p:sldLayoutIdLst>
    <p:sldLayoutId id="2147484720" r:id="rId1"/>
    <p:sldLayoutId id="2147484724" r:id="rId2"/>
    <p:sldLayoutId id="2147484734" r:id="rId3"/>
    <p:sldLayoutId id="2147484804" r:id="rId4"/>
  </p:sldLayoutIdLst>
  <p:transition spd="med">
    <p:fade/>
  </p:transition>
  <p:timing>
    <p:tnLst>
      <p:par>
        <p:cTn id="1" dur="indefinite" restart="never" nodeType="tmRoot"/>
      </p:par>
    </p:tnLst>
  </p:timing>
  <p:hf sldNum="0" hdr="0" ftr="0" dt="0"/>
  <p:txStyles>
    <p:title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Calibri" pitchFamily="34" charset="0"/>
        </a:defRPr>
      </a:lvl2pPr>
      <a:lvl3pPr algn="ctr" rtl="0" eaLnBrk="0" fontAlgn="base" hangingPunct="0">
        <a:spcBef>
          <a:spcPct val="0"/>
        </a:spcBef>
        <a:spcAft>
          <a:spcPct val="0"/>
        </a:spcAft>
        <a:defRPr sz="4000">
          <a:solidFill>
            <a:schemeClr val="tx1"/>
          </a:solidFill>
          <a:latin typeface="Calibri" pitchFamily="34" charset="0"/>
        </a:defRPr>
      </a:lvl3pPr>
      <a:lvl4pPr algn="ctr" rtl="0" eaLnBrk="0" fontAlgn="base" hangingPunct="0">
        <a:spcBef>
          <a:spcPct val="0"/>
        </a:spcBef>
        <a:spcAft>
          <a:spcPct val="0"/>
        </a:spcAft>
        <a:defRPr sz="4000">
          <a:solidFill>
            <a:schemeClr val="tx1"/>
          </a:solidFill>
          <a:latin typeface="Calibri" pitchFamily="34" charset="0"/>
        </a:defRPr>
      </a:lvl4pPr>
      <a:lvl5pPr algn="ctr" rtl="0" eaLnBrk="0" fontAlgn="base" hangingPunct="0">
        <a:spcBef>
          <a:spcPct val="0"/>
        </a:spcBef>
        <a:spcAft>
          <a:spcPct val="0"/>
        </a:spcAft>
        <a:defRPr sz="40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7.png"/><Relationship Id="rId11" Type="http://schemas.openxmlformats.org/officeDocument/2006/relationships/image" Target="../media/image12.tiff"/><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icaret.gov.tr/"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hyperlink" Target="http://www.trademap.org/" TargetMode="External"/><Relationship Id="rId4" Type="http://schemas.openxmlformats.org/officeDocument/2006/relationships/hyperlink" Target="http://www.kolaydestek.gov.tr/"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7.png"/><Relationship Id="rId11" Type="http://schemas.openxmlformats.org/officeDocument/2006/relationships/image" Target="../media/image12.tiff"/><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19" y="5832662"/>
            <a:ext cx="914270" cy="92705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2286" y="5834624"/>
            <a:ext cx="933450" cy="95263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760" y="5826101"/>
            <a:ext cx="933450" cy="90787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016" y="5826101"/>
            <a:ext cx="1010171" cy="99099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8144" y="5855039"/>
            <a:ext cx="875909" cy="88230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6532" y="5877272"/>
            <a:ext cx="939844" cy="9462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2"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72400" y="5870262"/>
            <a:ext cx="927057" cy="9334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3"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5896" y="5832662"/>
            <a:ext cx="927057" cy="9462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 name="Resim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582737" y="332656"/>
            <a:ext cx="2444733" cy="1833291"/>
          </a:xfrm>
          <a:prstGeom prst="rect">
            <a:avLst/>
          </a:prstGeom>
        </p:spPr>
      </p:pic>
      <p:sp>
        <p:nvSpPr>
          <p:cNvPr id="4" name="Metin kutusu 3"/>
          <p:cNvSpPr txBox="1"/>
          <p:nvPr/>
        </p:nvSpPr>
        <p:spPr>
          <a:xfrm>
            <a:off x="1" y="2636912"/>
            <a:ext cx="9144000" cy="2031325"/>
          </a:xfrm>
          <a:prstGeom prst="rect">
            <a:avLst/>
          </a:prstGeom>
          <a:noFill/>
        </p:spPr>
        <p:txBody>
          <a:bodyPr wrap="square" rtlCol="0">
            <a:spAutoFit/>
          </a:bodyPr>
          <a:lstStyle/>
          <a:p>
            <a:pPr algn="ctr" defTabSz="914400" eaLnBrk="1" hangingPunct="1"/>
            <a:r>
              <a:rPr lang="tr-TR" sz="4200" b="1" dirty="0" smtClean="0">
                <a:solidFill>
                  <a:schemeClr val="bg2">
                    <a:lumMod val="25000"/>
                  </a:schemeClr>
                </a:solidFill>
                <a:latin typeface="Calibri" pitchFamily="34" charset="0"/>
                <a:cs typeface="Arial" charset="0"/>
              </a:rPr>
              <a:t>İHRACATA YÖNELİK</a:t>
            </a:r>
          </a:p>
          <a:p>
            <a:pPr algn="ctr" defTabSz="914400" eaLnBrk="1" hangingPunct="1"/>
            <a:r>
              <a:rPr lang="tr-TR" sz="4200" b="1" dirty="0" smtClean="0">
                <a:solidFill>
                  <a:schemeClr val="bg2">
                    <a:lumMod val="25000"/>
                  </a:schemeClr>
                </a:solidFill>
                <a:latin typeface="Calibri" pitchFamily="34" charset="0"/>
                <a:cs typeface="Arial" charset="0"/>
              </a:rPr>
              <a:t>DEVLET DESTEKLERİ</a:t>
            </a:r>
          </a:p>
          <a:p>
            <a:pPr algn="ctr" defTabSz="914400" eaLnBrk="1" hangingPunct="1"/>
            <a:endParaRPr lang="tr-TR" sz="4200" b="1" dirty="0" smtClean="0">
              <a:solidFill>
                <a:schemeClr val="bg2">
                  <a:lumMod val="25000"/>
                </a:schemeClr>
              </a:solidFill>
              <a:latin typeface="Calibri" pitchFamily="34" charset="0"/>
              <a:cs typeface="Arial" charset="0"/>
            </a:endParaRPr>
          </a:p>
        </p:txBody>
      </p:sp>
      <p:sp>
        <p:nvSpPr>
          <p:cNvPr id="5" name="Metin kutusu 4"/>
          <p:cNvSpPr txBox="1"/>
          <p:nvPr/>
        </p:nvSpPr>
        <p:spPr>
          <a:xfrm>
            <a:off x="0" y="4510861"/>
            <a:ext cx="9144000" cy="923330"/>
          </a:xfrm>
          <a:prstGeom prst="rect">
            <a:avLst/>
          </a:prstGeom>
          <a:noFill/>
        </p:spPr>
        <p:txBody>
          <a:bodyPr wrap="square" rtlCol="0">
            <a:spAutoFit/>
          </a:bodyPr>
          <a:lstStyle/>
          <a:p>
            <a:pPr algn="ctr" defTabSz="914400"/>
            <a:r>
              <a:rPr lang="tr-TR" b="1" dirty="0" smtClean="0">
                <a:solidFill>
                  <a:schemeClr val="bg2">
                    <a:lumMod val="25000"/>
                  </a:schemeClr>
                </a:solidFill>
                <a:latin typeface="Calibri" pitchFamily="34" charset="0"/>
              </a:rPr>
              <a:t>     T.C</a:t>
            </a:r>
            <a:r>
              <a:rPr lang="tr-TR" b="1" dirty="0">
                <a:solidFill>
                  <a:schemeClr val="bg2">
                    <a:lumMod val="25000"/>
                  </a:schemeClr>
                </a:solidFill>
                <a:latin typeface="Calibri" pitchFamily="34" charset="0"/>
              </a:rPr>
              <a:t>. TİCARET BAKANLIĞI</a:t>
            </a:r>
          </a:p>
          <a:p>
            <a:pPr algn="ctr" defTabSz="914400"/>
            <a:r>
              <a:rPr lang="tr-TR" b="1" dirty="0">
                <a:solidFill>
                  <a:schemeClr val="bg2">
                    <a:lumMod val="25000"/>
                  </a:schemeClr>
                </a:solidFill>
                <a:latin typeface="Calibri" pitchFamily="34" charset="0"/>
              </a:rPr>
              <a:t>İHRACAT GENEL </a:t>
            </a:r>
            <a:r>
              <a:rPr lang="tr-TR" b="1" dirty="0" smtClean="0">
                <a:solidFill>
                  <a:schemeClr val="bg2">
                    <a:lumMod val="25000"/>
                  </a:schemeClr>
                </a:solidFill>
                <a:latin typeface="Calibri" pitchFamily="34" charset="0"/>
              </a:rPr>
              <a:t>MÜDÜRLÜĞÜ</a:t>
            </a:r>
          </a:p>
          <a:p>
            <a:pPr algn="ctr" defTabSz="914400"/>
            <a:r>
              <a:rPr lang="tr-TR" b="1" dirty="0" smtClean="0">
                <a:solidFill>
                  <a:schemeClr val="bg2">
                    <a:lumMod val="25000"/>
                  </a:schemeClr>
                </a:solidFill>
                <a:latin typeface="Calibri" pitchFamily="34" charset="0"/>
              </a:rPr>
              <a:t>Ali ERDAL</a:t>
            </a:r>
          </a:p>
        </p:txBody>
      </p:sp>
      <p:pic>
        <p:nvPicPr>
          <p:cNvPr id="15" name="Resim 1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255229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n İki Kenarlı 7"/>
          <p:cNvSpPr/>
          <p:nvPr/>
        </p:nvSpPr>
        <p:spPr>
          <a:xfrm>
            <a:off x="7978775" y="382588"/>
            <a:ext cx="593725" cy="461962"/>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4400" dirty="0"/>
              <a:t>5</a:t>
            </a:r>
          </a:p>
        </p:txBody>
      </p:sp>
      <p:sp>
        <p:nvSpPr>
          <p:cNvPr id="9" name="Yuvarlatılmış Dikdörtgen 8"/>
          <p:cNvSpPr/>
          <p:nvPr/>
        </p:nvSpPr>
        <p:spPr>
          <a:xfrm>
            <a:off x="577850" y="1949450"/>
            <a:ext cx="7994650" cy="34401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5400" dirty="0" smtClean="0"/>
              <a:t>YURT İÇİ FUAR </a:t>
            </a:r>
            <a:r>
              <a:rPr lang="tr-TR" sz="5400" dirty="0"/>
              <a:t>DESTEĞİ</a:t>
            </a:r>
          </a:p>
        </p:txBody>
      </p:sp>
      <p:sp>
        <p:nvSpPr>
          <p:cNvPr id="4"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10</a:t>
            </a:fld>
            <a:endParaRPr lang="en-US" altLang="tr-TR" dirty="0"/>
          </a:p>
        </p:txBody>
      </p:sp>
      <p:sp>
        <p:nvSpPr>
          <p:cNvPr id="6"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a:t>
            </a:r>
            <a:r>
              <a:rPr lang="tr-TR" sz="1400" dirty="0"/>
              <a:t>Bakanlığı (www.ticaret.gov.tr</a:t>
            </a:r>
            <a:r>
              <a:rPr lang="tr-TR" sz="1400" dirty="0" smtClean="0"/>
              <a:t>) - İhracat Genel Müdürlüğü</a:t>
            </a:r>
            <a:endParaRPr lang="tr-TR" sz="1400" dirty="0"/>
          </a:p>
        </p:txBody>
      </p:sp>
      <p:pic>
        <p:nvPicPr>
          <p:cNvPr id="7"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209105063"/>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p:cNvSpPr>
          <p:nvPr/>
        </p:nvSpPr>
        <p:spPr bwMode="auto">
          <a:xfrm>
            <a:off x="857250" y="396875"/>
            <a:ext cx="8185150" cy="396875"/>
          </a:xfrm>
          <a:prstGeom prst="rect">
            <a:avLst/>
          </a:prstGeom>
          <a:noFill/>
          <a:ln w="9525">
            <a:noFill/>
            <a:miter lim="800000"/>
            <a:headEnd/>
            <a:tailEnd/>
          </a:ln>
        </p:spPr>
        <p:txBody>
          <a:bodyPr anchor="ctr"/>
          <a:lstStyle/>
          <a:p>
            <a:pPr algn="r" defTabSz="914400">
              <a:defRPr/>
            </a:pPr>
            <a:endParaRPr lang="tr-TR" sz="3200" b="1" dirty="0">
              <a:solidFill>
                <a:schemeClr val="bg1"/>
              </a:solidFill>
              <a:effectLst>
                <a:outerShdw blurRad="38100" dist="38100" dir="2700000" algn="tl">
                  <a:srgbClr val="000000">
                    <a:alpha val="43137"/>
                  </a:srgbClr>
                </a:outerShdw>
              </a:effectLst>
              <a:latin typeface="+mj-lt"/>
            </a:endParaRPr>
          </a:p>
        </p:txBody>
      </p:sp>
      <p:sp>
        <p:nvSpPr>
          <p:cNvPr id="35843" name="Text Box 7"/>
          <p:cNvSpPr txBox="1">
            <a:spLocks noChangeArrowheads="1"/>
          </p:cNvSpPr>
          <p:nvPr/>
        </p:nvSpPr>
        <p:spPr bwMode="auto">
          <a:xfrm>
            <a:off x="3451225" y="1323975"/>
            <a:ext cx="5187950" cy="1569660"/>
          </a:xfrm>
          <a:prstGeom prst="rect">
            <a:avLst/>
          </a:prstGeom>
          <a:noFill/>
          <a:ln w="9525">
            <a:noFill/>
            <a:miter lim="800000"/>
            <a:headEnd/>
            <a:tailEnd/>
          </a:ln>
        </p:spPr>
        <p:txBody>
          <a:bodyPr>
            <a:spAutoFit/>
          </a:bodyPr>
          <a:lstStyle/>
          <a:p>
            <a:pPr algn="just"/>
            <a:r>
              <a:rPr lang="tr-TR" altLang="tr-TR" sz="2400" b="1" dirty="0" smtClean="0">
                <a:latin typeface="Calibri" pitchFamily="34" charset="0"/>
                <a:cs typeface="Arial" pitchFamily="34" charset="0"/>
              </a:rPr>
              <a:t>2014/4 </a:t>
            </a:r>
            <a:r>
              <a:rPr lang="tr-TR" altLang="tr-TR" sz="2400" b="1" dirty="0">
                <a:latin typeface="Calibri" pitchFamily="34" charset="0"/>
                <a:cs typeface="Arial" pitchFamily="34" charset="0"/>
              </a:rPr>
              <a:t>sayılı </a:t>
            </a:r>
            <a:r>
              <a:rPr lang="tr-TR" altLang="tr-TR" sz="2400" b="1" dirty="0" smtClean="0">
                <a:latin typeface="Calibri" pitchFamily="34" charset="0"/>
                <a:cs typeface="Arial" pitchFamily="34" charset="0"/>
              </a:rPr>
              <a:t>Sektörel Nitelikli Uluslararası Yurt İçi Fuarların Desteklenmesine İlişkin Karar</a:t>
            </a:r>
            <a:endParaRPr lang="tr-TR" altLang="tr-TR" sz="2400" b="1" dirty="0">
              <a:latin typeface="Calibri" pitchFamily="34" charset="0"/>
              <a:cs typeface="Arial" pitchFamily="34" charset="0"/>
            </a:endParaRPr>
          </a:p>
          <a:p>
            <a:pPr eaLnBrk="1" hangingPunct="1"/>
            <a:r>
              <a:rPr lang="tr-TR" altLang="tr-TR" sz="2400" b="1" dirty="0">
                <a:latin typeface="Calibri" pitchFamily="34" charset="0"/>
                <a:cs typeface="Arial" pitchFamily="34" charset="0"/>
              </a:rPr>
              <a:t>	</a:t>
            </a:r>
          </a:p>
        </p:txBody>
      </p:sp>
      <p:sp>
        <p:nvSpPr>
          <p:cNvPr id="21514" name="Text Box 10"/>
          <p:cNvSpPr txBox="1">
            <a:spLocks noChangeArrowheads="1"/>
          </p:cNvSpPr>
          <p:nvPr/>
        </p:nvSpPr>
        <p:spPr bwMode="auto">
          <a:xfrm>
            <a:off x="342900" y="3330575"/>
            <a:ext cx="2755900" cy="492125"/>
          </a:xfrm>
          <a:prstGeom prst="rect">
            <a:avLst/>
          </a:prstGeom>
          <a:noFill/>
          <a:ln>
            <a:noFill/>
          </a:ln>
          <a:effectLst/>
          <a:extLst/>
        </p:spPr>
        <p:txBody>
          <a:bodyPr>
            <a:spAutoFit/>
          </a:bodyPr>
          <a:lstStyle/>
          <a:p>
            <a:pPr>
              <a:defRPr/>
            </a:pPr>
            <a:r>
              <a:rPr lang="tr-TR" sz="2600" b="1" dirty="0">
                <a:latin typeface="+mn-lt"/>
              </a:rPr>
              <a:t>AMAÇ</a:t>
            </a:r>
          </a:p>
        </p:txBody>
      </p:sp>
      <p:sp>
        <p:nvSpPr>
          <p:cNvPr id="35845" name="AutoShape 6"/>
          <p:cNvSpPr>
            <a:spLocks/>
          </p:cNvSpPr>
          <p:nvPr/>
        </p:nvSpPr>
        <p:spPr bwMode="auto">
          <a:xfrm>
            <a:off x="2649538" y="134778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21516" name="Text Box 12"/>
          <p:cNvSpPr txBox="1">
            <a:spLocks noChangeArrowheads="1"/>
          </p:cNvSpPr>
          <p:nvPr/>
        </p:nvSpPr>
        <p:spPr bwMode="auto">
          <a:xfrm>
            <a:off x="342900" y="1662113"/>
            <a:ext cx="2619375" cy="492125"/>
          </a:xfrm>
          <a:prstGeom prst="rect">
            <a:avLst/>
          </a:prstGeom>
          <a:noFill/>
          <a:ln>
            <a:noFill/>
          </a:ln>
          <a:effectLst/>
          <a:extLst/>
        </p:spPr>
        <p:txBody>
          <a:bodyPr>
            <a:spAutoFit/>
          </a:bodyPr>
          <a:lstStyle/>
          <a:p>
            <a:pPr>
              <a:defRPr/>
            </a:pPr>
            <a:r>
              <a:rPr lang="tr-TR" sz="2600" b="1" dirty="0">
                <a:latin typeface="+mn-lt"/>
              </a:rPr>
              <a:t>MEVZUAT</a:t>
            </a:r>
            <a:endParaRPr lang="tr-TR" sz="2600" dirty="0">
              <a:latin typeface="+mn-lt"/>
            </a:endParaRPr>
          </a:p>
        </p:txBody>
      </p:sp>
      <p:sp>
        <p:nvSpPr>
          <p:cNvPr id="21517" name="Text Box 13"/>
          <p:cNvSpPr txBox="1">
            <a:spLocks noChangeArrowheads="1"/>
          </p:cNvSpPr>
          <p:nvPr/>
        </p:nvSpPr>
        <p:spPr bwMode="auto">
          <a:xfrm>
            <a:off x="3533775" y="2863850"/>
            <a:ext cx="5105400" cy="1569660"/>
          </a:xfrm>
          <a:prstGeom prst="rect">
            <a:avLst/>
          </a:prstGeom>
          <a:noFill/>
          <a:ln>
            <a:noFill/>
          </a:ln>
          <a:effectLst/>
          <a:extLst/>
        </p:spPr>
        <p:txBody>
          <a:bodyPr>
            <a:spAutoFit/>
          </a:bodyPr>
          <a:lstStyle/>
          <a:p>
            <a:pPr algn="just">
              <a:defRPr/>
            </a:pPr>
            <a:r>
              <a:rPr lang="tr-TR" sz="2400" b="1" dirty="0">
                <a:latin typeface="Calibri" pitchFamily="34" charset="0"/>
                <a:cs typeface="Arial" pitchFamily="34" charset="0"/>
              </a:rPr>
              <a:t>S</a:t>
            </a:r>
            <a:r>
              <a:rPr lang="tr-TR" sz="2400" b="1" dirty="0" smtClean="0">
                <a:latin typeface="Calibri" pitchFamily="34" charset="0"/>
                <a:cs typeface="Arial" pitchFamily="34" charset="0"/>
              </a:rPr>
              <a:t>ektörel </a:t>
            </a:r>
            <a:r>
              <a:rPr lang="tr-TR" sz="2400" b="1" dirty="0">
                <a:latin typeface="Calibri" pitchFamily="34" charset="0"/>
                <a:cs typeface="Arial" pitchFamily="34" charset="0"/>
              </a:rPr>
              <a:t>nitelikli uluslararası yurt içi fuarların dış tanıtımının sağlanması ve uluslararası düzeyde katılımın </a:t>
            </a:r>
            <a:r>
              <a:rPr lang="tr-TR" sz="2400" b="1" dirty="0" smtClean="0">
                <a:latin typeface="Calibri" pitchFamily="34" charset="0"/>
                <a:cs typeface="Arial" pitchFamily="34" charset="0"/>
              </a:rPr>
              <a:t>arttırılması </a:t>
            </a:r>
            <a:endParaRPr lang="tr-TR" sz="2400" b="1" dirty="0">
              <a:latin typeface="Calibri" pitchFamily="34" charset="0"/>
              <a:cs typeface="Arial" pitchFamily="34" charset="0"/>
            </a:endParaRPr>
          </a:p>
        </p:txBody>
      </p:sp>
      <p:sp>
        <p:nvSpPr>
          <p:cNvPr id="35848" name="AutoShape 6"/>
          <p:cNvSpPr>
            <a:spLocks/>
          </p:cNvSpPr>
          <p:nvPr/>
        </p:nvSpPr>
        <p:spPr bwMode="auto">
          <a:xfrm>
            <a:off x="2686050" y="3092450"/>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35849" name="AutoShape 6"/>
          <p:cNvSpPr>
            <a:spLocks/>
          </p:cNvSpPr>
          <p:nvPr/>
        </p:nvSpPr>
        <p:spPr bwMode="auto">
          <a:xfrm>
            <a:off x="2635250" y="134778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2" name="Slayt Numarası Yer Tutucusu 4"/>
          <p:cNvSpPr txBox="1">
            <a:spLocks noGrp="1"/>
          </p:cNvSpPr>
          <p:nvPr/>
        </p:nvSpPr>
        <p:spPr>
          <a:xfrm>
            <a:off x="8429625" y="6524625"/>
            <a:ext cx="571500" cy="252413"/>
          </a:xfrm>
          <a:prstGeom prst="rect">
            <a:avLst/>
          </a:prstGeom>
          <a:noFill/>
        </p:spPr>
        <p:txBody>
          <a:bodyPr/>
          <a:lstStyle>
            <a:lvl1pPr defTabSz="457200">
              <a:defRPr sz="3200">
                <a:solidFill>
                  <a:schemeClr val="tx1"/>
                </a:solidFill>
                <a:latin typeface="Calibri" pitchFamily="34" charset="0"/>
              </a:defRPr>
            </a:lvl1pPr>
            <a:lvl2pPr defTabSz="457200">
              <a:defRPr sz="2800">
                <a:solidFill>
                  <a:schemeClr val="tx1"/>
                </a:solidFill>
                <a:latin typeface="Calibri" pitchFamily="34" charset="0"/>
              </a:defRPr>
            </a:lvl2pPr>
            <a:lvl3pPr defTabSz="457200">
              <a:defRPr sz="24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buChar char="»"/>
              <a:defRPr sz="2000">
                <a:solidFill>
                  <a:schemeClr val="tx1"/>
                </a:solidFill>
                <a:latin typeface="Calibri" pitchFamily="34" charset="0"/>
              </a:defRPr>
            </a:lvl6pPr>
            <a:lvl7pPr defTabSz="457200" eaLnBrk="0" fontAlgn="base" hangingPunct="0">
              <a:spcAft>
                <a:spcPct val="0"/>
              </a:spcAft>
              <a:buChar char="»"/>
              <a:defRPr sz="2000">
                <a:solidFill>
                  <a:schemeClr val="tx1"/>
                </a:solidFill>
                <a:latin typeface="Calibri" pitchFamily="34" charset="0"/>
              </a:defRPr>
            </a:lvl7pPr>
            <a:lvl8pPr defTabSz="457200" eaLnBrk="0" fontAlgn="base" hangingPunct="0">
              <a:spcAft>
                <a:spcPct val="0"/>
              </a:spcAft>
              <a:buChar char="»"/>
              <a:defRPr sz="2000">
                <a:solidFill>
                  <a:schemeClr val="tx1"/>
                </a:solidFill>
                <a:latin typeface="Calibri" pitchFamily="34" charset="0"/>
              </a:defRPr>
            </a:lvl8pPr>
            <a:lvl9pPr defTabSz="457200" eaLnBrk="0" fontAlgn="base" hangingPunct="0">
              <a:spcAft>
                <a:spcPct val="0"/>
              </a:spcAft>
              <a:buChar char="»"/>
              <a:defRPr sz="2000">
                <a:solidFill>
                  <a:schemeClr val="tx1"/>
                </a:solidFill>
                <a:latin typeface="Calibri" pitchFamily="34" charset="0"/>
              </a:defRPr>
            </a:lvl9pPr>
          </a:lstStyle>
          <a:p>
            <a:pPr algn="ctr" eaLnBrk="1" hangingPunct="1">
              <a:defRPr/>
            </a:pPr>
            <a:fld id="{43A62A7C-4C56-4AC8-A238-A09DB6F85753}" type="slidenum">
              <a:rPr lang="en-US" altLang="tr-TR" sz="1600" smtClean="0">
                <a:solidFill>
                  <a:srgbClr val="D9D9D9"/>
                </a:solidFill>
                <a:effectLst>
                  <a:outerShdw blurRad="38100" dist="38100" dir="2700000" algn="tl">
                    <a:srgbClr val="000000"/>
                  </a:outerShdw>
                </a:effectLst>
                <a:cs typeface="Arial" pitchFamily="34" charset="0"/>
              </a:rPr>
              <a:pPr algn="ctr" eaLnBrk="1" hangingPunct="1">
                <a:defRPr/>
              </a:pPr>
              <a:t>11</a:t>
            </a:fld>
            <a:endParaRPr lang="en-US" altLang="tr-TR" sz="1600" smtClean="0">
              <a:solidFill>
                <a:srgbClr val="D9D9D9"/>
              </a:solidFill>
              <a:effectLst>
                <a:outerShdw blurRad="38100" dist="38100" dir="2700000" algn="tl">
                  <a:srgbClr val="000000"/>
                </a:outerShdw>
              </a:effectLst>
              <a:cs typeface="Arial" pitchFamily="34" charset="0"/>
            </a:endParaRPr>
          </a:p>
        </p:txBody>
      </p:sp>
      <p:sp>
        <p:nvSpPr>
          <p:cNvPr id="35852" name="AutoShape 6"/>
          <p:cNvSpPr>
            <a:spLocks/>
          </p:cNvSpPr>
          <p:nvPr/>
        </p:nvSpPr>
        <p:spPr bwMode="auto">
          <a:xfrm>
            <a:off x="2713038" y="489743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4" name="Text Box 10"/>
          <p:cNvSpPr txBox="1">
            <a:spLocks noChangeArrowheads="1"/>
          </p:cNvSpPr>
          <p:nvPr/>
        </p:nvSpPr>
        <p:spPr bwMode="auto">
          <a:xfrm>
            <a:off x="342900" y="5192713"/>
            <a:ext cx="2755900" cy="492125"/>
          </a:xfrm>
          <a:prstGeom prst="rect">
            <a:avLst/>
          </a:prstGeom>
          <a:noFill/>
          <a:ln>
            <a:noFill/>
          </a:ln>
          <a:effectLst/>
          <a:extLst/>
        </p:spPr>
        <p:txBody>
          <a:bodyPr>
            <a:spAutoFit/>
          </a:bodyPr>
          <a:lstStyle/>
          <a:p>
            <a:pPr>
              <a:defRPr/>
            </a:pPr>
            <a:r>
              <a:rPr lang="tr-TR" sz="2600" b="1" dirty="0">
                <a:latin typeface="+mn-lt"/>
              </a:rPr>
              <a:t>KAPSAM</a:t>
            </a:r>
          </a:p>
        </p:txBody>
      </p:sp>
      <p:sp>
        <p:nvSpPr>
          <p:cNvPr id="15" name="Text Box 13"/>
          <p:cNvSpPr txBox="1">
            <a:spLocks noChangeArrowheads="1"/>
          </p:cNvSpPr>
          <p:nvPr/>
        </p:nvSpPr>
        <p:spPr bwMode="auto">
          <a:xfrm>
            <a:off x="3248025" y="4654550"/>
            <a:ext cx="5391150" cy="830997"/>
          </a:xfrm>
          <a:prstGeom prst="rect">
            <a:avLst/>
          </a:prstGeom>
          <a:noFill/>
          <a:ln>
            <a:noFill/>
          </a:ln>
          <a:effectLst/>
          <a:extLst/>
        </p:spPr>
        <p:txBody>
          <a:bodyPr>
            <a:spAutoFit/>
          </a:bodyPr>
          <a:lstStyle/>
          <a:p>
            <a:pPr marL="342900" indent="-342900" algn="just">
              <a:buFontTx/>
              <a:buChar char="-"/>
              <a:defRPr/>
            </a:pPr>
            <a:endParaRPr lang="tr-TR" sz="2400" b="1" dirty="0">
              <a:latin typeface="+mn-lt"/>
            </a:endParaRPr>
          </a:p>
          <a:p>
            <a:pPr algn="just">
              <a:defRPr/>
            </a:pPr>
            <a:r>
              <a:rPr lang="tr-TR" sz="2400" b="1" dirty="0" smtClean="0">
                <a:latin typeface="+mn-lt"/>
              </a:rPr>
              <a:t>     Şirketler</a:t>
            </a:r>
            <a:endParaRPr lang="tr-TR" sz="2400" b="1" dirty="0">
              <a:latin typeface="+mn-lt"/>
            </a:endParaRPr>
          </a:p>
        </p:txBody>
      </p:sp>
      <p:sp>
        <p:nvSpPr>
          <p:cNvPr id="35855" name="AutoShape 6"/>
          <p:cNvSpPr>
            <a:spLocks/>
          </p:cNvSpPr>
          <p:nvPr/>
        </p:nvSpPr>
        <p:spPr bwMode="auto">
          <a:xfrm>
            <a:off x="2686050" y="489743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7" name="Metin kutusu 16"/>
          <p:cNvSpPr txBox="1"/>
          <p:nvPr/>
        </p:nvSpPr>
        <p:spPr>
          <a:xfrm>
            <a:off x="1130300" y="227013"/>
            <a:ext cx="7740650" cy="646331"/>
          </a:xfrm>
          <a:prstGeom prst="rect">
            <a:avLst/>
          </a:prstGeom>
          <a:noFill/>
        </p:spPr>
        <p:txBody>
          <a:bodyPr>
            <a:spAutoFit/>
          </a:bodyPr>
          <a:lstStyle/>
          <a:p>
            <a:pPr algn="ctr">
              <a:defRPr/>
            </a:pPr>
            <a:r>
              <a:rPr lang="tr-TR" sz="3600" b="1" dirty="0" smtClean="0">
                <a:solidFill>
                  <a:schemeClr val="bg1"/>
                </a:solidFill>
                <a:latin typeface="+mj-lt"/>
              </a:rPr>
              <a:t>YURT İÇİ FUAR </a:t>
            </a:r>
            <a:r>
              <a:rPr lang="tr-TR" sz="3600" b="1" dirty="0">
                <a:solidFill>
                  <a:schemeClr val="bg1"/>
                </a:solidFill>
                <a:latin typeface="+mj-lt"/>
              </a:rPr>
              <a:t>DESTEĞİ</a:t>
            </a:r>
          </a:p>
        </p:txBody>
      </p:sp>
      <p:sp>
        <p:nvSpPr>
          <p:cNvPr id="19"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a:t>
            </a:r>
            <a:r>
              <a:rPr lang="tr-TR" sz="1400" dirty="0"/>
              <a:t>Bakanlığı (www.ticaret.gov.tr</a:t>
            </a:r>
            <a:r>
              <a:rPr lang="tr-TR" sz="1400" dirty="0" smtClean="0"/>
              <a:t>) - İhracat Genel Müdürlüğü</a:t>
            </a:r>
            <a:endParaRPr lang="tr-TR" sz="1400" dirty="0"/>
          </a:p>
        </p:txBody>
      </p:sp>
      <p:pic>
        <p:nvPicPr>
          <p:cNvPr id="1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61902"/>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088529034"/>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3C5A7D2A-A6CC-491E-9572-17D0D067E594}" type="slidenum">
              <a:rPr lang="en-US" altLang="tr-TR" smtClean="0"/>
              <a:pPr>
                <a:defRPr/>
              </a:pPr>
              <a:t>12</a:t>
            </a:fld>
            <a:endParaRPr lang="en-US" altLang="tr-TR"/>
          </a:p>
        </p:txBody>
      </p:sp>
      <p:sp>
        <p:nvSpPr>
          <p:cNvPr id="2" name="Title 1"/>
          <p:cNvSpPr>
            <a:spLocks noGrp="1"/>
          </p:cNvSpPr>
          <p:nvPr>
            <p:ph type="title"/>
          </p:nvPr>
        </p:nvSpPr>
        <p:spPr>
          <a:xfrm>
            <a:off x="107504" y="319763"/>
            <a:ext cx="8990008" cy="476844"/>
          </a:xfrm>
        </p:spPr>
        <p:txBody>
          <a:bodyPr>
            <a:noAutofit/>
          </a:bodyPr>
          <a:lstStyle/>
          <a:p>
            <a:pPr algn="ctr">
              <a:defRPr/>
            </a:pPr>
            <a:r>
              <a:rPr lang="tr-TR" sz="3600" dirty="0"/>
              <a:t>YURT İÇİ FUAR DESTEĞİ</a:t>
            </a:r>
          </a:p>
        </p:txBody>
      </p:sp>
      <p:sp>
        <p:nvSpPr>
          <p:cNvPr id="8"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a:t>
            </a:r>
            <a:r>
              <a:rPr lang="tr-TR" sz="1400" dirty="0"/>
              <a:t>Bakanlığı (www.ticaret.gov.tr</a:t>
            </a:r>
            <a:r>
              <a:rPr lang="tr-TR" sz="1400" dirty="0" smtClean="0"/>
              <a:t>) - İhracat Genel Müdürlüğü</a:t>
            </a:r>
            <a:endParaRPr lang="tr-TR" sz="1400" dirty="0"/>
          </a:p>
        </p:txBody>
      </p:sp>
      <p:pic>
        <p:nvPicPr>
          <p:cNvPr id="7"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graphicFrame>
        <p:nvGraphicFramePr>
          <p:cNvPr id="9" name="Tablo 8"/>
          <p:cNvGraphicFramePr>
            <a:graphicFrameLocks noGrp="1"/>
          </p:cNvGraphicFramePr>
          <p:nvPr>
            <p:extLst>
              <p:ext uri="{D42A27DB-BD31-4B8C-83A1-F6EECF244321}">
                <p14:modId xmlns:p14="http://schemas.microsoft.com/office/powerpoint/2010/main" val="2826429081"/>
              </p:ext>
            </p:extLst>
          </p:nvPr>
        </p:nvGraphicFramePr>
        <p:xfrm>
          <a:off x="3330554" y="1163524"/>
          <a:ext cx="5610246" cy="3746123"/>
        </p:xfrm>
        <a:graphic>
          <a:graphicData uri="http://schemas.openxmlformats.org/drawingml/2006/table">
            <a:tbl>
              <a:tblPr firstRow="1" firstCol="1" bandRow="1">
                <a:tableStyleId>{5C22544A-7EE6-4342-B048-85BDC9FD1C3A}</a:tableStyleId>
              </a:tblPr>
              <a:tblGrid>
                <a:gridCol w="1387011">
                  <a:extLst>
                    <a:ext uri="{9D8B030D-6E8A-4147-A177-3AD203B41FA5}">
                      <a16:colId xmlns:a16="http://schemas.microsoft.com/office/drawing/2014/main" val="3279717277"/>
                    </a:ext>
                  </a:extLst>
                </a:gridCol>
                <a:gridCol w="842481">
                  <a:extLst>
                    <a:ext uri="{9D8B030D-6E8A-4147-A177-3AD203B41FA5}">
                      <a16:colId xmlns:a16="http://schemas.microsoft.com/office/drawing/2014/main" val="697480303"/>
                    </a:ext>
                  </a:extLst>
                </a:gridCol>
                <a:gridCol w="1089060">
                  <a:extLst>
                    <a:ext uri="{9D8B030D-6E8A-4147-A177-3AD203B41FA5}">
                      <a16:colId xmlns:a16="http://schemas.microsoft.com/office/drawing/2014/main" val="4121847518"/>
                    </a:ext>
                  </a:extLst>
                </a:gridCol>
                <a:gridCol w="1199494">
                  <a:extLst>
                    <a:ext uri="{9D8B030D-6E8A-4147-A177-3AD203B41FA5}">
                      <a16:colId xmlns:a16="http://schemas.microsoft.com/office/drawing/2014/main" val="3141825091"/>
                    </a:ext>
                  </a:extLst>
                </a:gridCol>
                <a:gridCol w="1092200">
                  <a:extLst>
                    <a:ext uri="{9D8B030D-6E8A-4147-A177-3AD203B41FA5}">
                      <a16:colId xmlns:a16="http://schemas.microsoft.com/office/drawing/2014/main" val="1720580552"/>
                    </a:ext>
                  </a:extLst>
                </a:gridCol>
              </a:tblGrid>
              <a:tr h="547628">
                <a:tc>
                  <a:txBody>
                    <a:bodyPr/>
                    <a:lstStyle/>
                    <a:p>
                      <a:pPr algn="ctr" rtl="0" fontAlgn="ctr"/>
                      <a:r>
                        <a:rPr lang="tr-TR" sz="1600" u="none" strike="noStrike" dirty="0">
                          <a:solidFill>
                            <a:schemeClr val="tx1"/>
                          </a:solidFill>
                          <a:effectLst/>
                        </a:rPr>
                        <a:t>Destek Kalemi</a:t>
                      </a:r>
                      <a:endParaRPr lang="tr-TR" sz="1600" b="1" i="0" u="none" strike="noStrike" dirty="0">
                        <a:solidFill>
                          <a:schemeClr val="tx1"/>
                        </a:solidFill>
                        <a:effectLst/>
                        <a:latin typeface="Century Gothic" panose="020B0502020202020204" pitchFamily="34" charset="0"/>
                      </a:endParaRPr>
                    </a:p>
                  </a:txBody>
                  <a:tcPr marL="9525" marR="9525" marT="9525" marB="0" anchor="ctr">
                    <a:solidFill>
                      <a:schemeClr val="accent1"/>
                    </a:solidFill>
                  </a:tcPr>
                </a:tc>
                <a:tc>
                  <a:txBody>
                    <a:bodyPr/>
                    <a:lstStyle/>
                    <a:p>
                      <a:pPr algn="ctr" rtl="0" fontAlgn="ctr"/>
                      <a:r>
                        <a:rPr lang="tr-TR" sz="1600" u="none" strike="noStrike" dirty="0">
                          <a:solidFill>
                            <a:schemeClr val="tx1"/>
                          </a:solidFill>
                          <a:effectLst/>
                        </a:rPr>
                        <a:t>Destek Oranı %</a:t>
                      </a:r>
                      <a:endParaRPr lang="tr-TR" sz="1600" b="1" i="0" u="none" strike="noStrike" dirty="0">
                        <a:solidFill>
                          <a:schemeClr val="tx1"/>
                        </a:solidFill>
                        <a:effectLst/>
                        <a:latin typeface="Century Gothic" panose="020B0502020202020204" pitchFamily="34" charset="0"/>
                      </a:endParaRPr>
                    </a:p>
                  </a:txBody>
                  <a:tcPr marL="9525" marR="9525" marT="9525" marB="0" anchor="ctr">
                    <a:solidFill>
                      <a:schemeClr val="accent1"/>
                    </a:solidFill>
                  </a:tcPr>
                </a:tc>
                <a:tc>
                  <a:txBody>
                    <a:bodyPr/>
                    <a:lstStyle/>
                    <a:p>
                      <a:pPr algn="ctr" rtl="0" fontAlgn="ctr"/>
                      <a:r>
                        <a:rPr lang="tr-TR" sz="1600" u="none" strike="noStrike" dirty="0">
                          <a:solidFill>
                            <a:schemeClr val="tx1"/>
                          </a:solidFill>
                          <a:effectLst/>
                        </a:rPr>
                        <a:t>Destek Limiti</a:t>
                      </a:r>
                      <a:endParaRPr lang="tr-TR" sz="1600" b="1" i="0" u="none" strike="noStrike" dirty="0">
                        <a:solidFill>
                          <a:schemeClr val="tx1"/>
                        </a:solidFill>
                        <a:effectLst/>
                        <a:latin typeface="Century Gothic" panose="020B0502020202020204" pitchFamily="34" charset="0"/>
                      </a:endParaRPr>
                    </a:p>
                  </a:txBody>
                  <a:tcPr marL="9525" marR="9525" marT="9525" marB="0" anchor="ctr">
                    <a:solidFill>
                      <a:schemeClr val="accent1"/>
                    </a:solidFill>
                  </a:tcPr>
                </a:tc>
                <a:tc>
                  <a:txBody>
                    <a:bodyPr/>
                    <a:lstStyle/>
                    <a:p>
                      <a:pPr algn="ctr" rtl="0" fontAlgn="ctr"/>
                      <a:r>
                        <a:rPr lang="tr-TR" sz="1600" u="none" strike="noStrike" dirty="0">
                          <a:solidFill>
                            <a:schemeClr val="tx1"/>
                          </a:solidFill>
                          <a:effectLst/>
                        </a:rPr>
                        <a:t>Süre/Adet Sınırı</a:t>
                      </a:r>
                      <a:endParaRPr lang="tr-TR" sz="1600" b="1" i="0" u="none" strike="noStrike" dirty="0">
                        <a:solidFill>
                          <a:schemeClr val="tx1"/>
                        </a:solidFill>
                        <a:effectLst/>
                        <a:latin typeface="Century Gothic" panose="020B0502020202020204" pitchFamily="34" charset="0"/>
                      </a:endParaRPr>
                    </a:p>
                  </a:txBody>
                  <a:tcPr marL="9525" marR="9525" marT="9525" marB="0" anchor="ctr">
                    <a:solidFill>
                      <a:schemeClr val="accent1"/>
                    </a:solidFill>
                  </a:tcPr>
                </a:tc>
                <a:tc>
                  <a:txBody>
                    <a:bodyPr/>
                    <a:lstStyle/>
                    <a:p>
                      <a:pPr algn="ctr" rtl="0" fontAlgn="ctr"/>
                      <a:r>
                        <a:rPr lang="tr-TR" sz="1600" u="none" strike="noStrike" dirty="0">
                          <a:solidFill>
                            <a:schemeClr val="tx1"/>
                          </a:solidFill>
                          <a:effectLst/>
                        </a:rPr>
                        <a:t>Faydalanıcı</a:t>
                      </a:r>
                      <a:endParaRPr lang="tr-TR" sz="1600" b="1" i="0" u="none" strike="noStrike" dirty="0">
                        <a:solidFill>
                          <a:schemeClr val="tx1"/>
                        </a:solidFill>
                        <a:effectLst/>
                        <a:latin typeface="Century Gothic" panose="020B0502020202020204" pitchFamily="34" charset="0"/>
                      </a:endParaRPr>
                    </a:p>
                  </a:txBody>
                  <a:tcPr marL="9525" marR="9525" marT="9525" marB="0" anchor="ctr">
                    <a:solidFill>
                      <a:schemeClr val="accent1"/>
                    </a:solidFill>
                  </a:tcPr>
                </a:tc>
                <a:extLst>
                  <a:ext uri="{0D108BD9-81ED-4DB2-BD59-A6C34878D82A}">
                    <a16:rowId xmlns:a16="http://schemas.microsoft.com/office/drawing/2014/main" val="2862374752"/>
                  </a:ext>
                </a:extLst>
              </a:tr>
              <a:tr h="1114803">
                <a:tc rowSpan="2">
                  <a:txBody>
                    <a:bodyPr/>
                    <a:lstStyle/>
                    <a:p>
                      <a:pPr algn="ctr" rtl="0" fontAlgn="ctr"/>
                      <a:r>
                        <a:rPr lang="tr-TR" sz="1600" u="none" strike="noStrike" dirty="0">
                          <a:solidFill>
                            <a:schemeClr val="tx1"/>
                          </a:solidFill>
                          <a:effectLst/>
                        </a:rPr>
                        <a:t>Tanıtım</a:t>
                      </a:r>
                      <a:endParaRPr lang="tr-TR" sz="1600" b="1" i="0" u="none" strike="noStrike" dirty="0">
                        <a:solidFill>
                          <a:schemeClr val="tx1"/>
                        </a:solidFill>
                        <a:effectLst/>
                        <a:latin typeface="Century Gothic" panose="020B0502020202020204" pitchFamily="34" charset="0"/>
                      </a:endParaRPr>
                    </a:p>
                  </a:txBody>
                  <a:tcPr marL="9525" marR="9525" marT="9525" marB="0" anchor="ctr">
                    <a:solidFill>
                      <a:schemeClr val="accent1"/>
                    </a:solidFill>
                  </a:tcPr>
                </a:tc>
                <a:tc rowSpan="2">
                  <a:txBody>
                    <a:bodyPr/>
                    <a:lstStyle/>
                    <a:p>
                      <a:pPr algn="ctr" rtl="0" fontAlgn="ctr"/>
                      <a:r>
                        <a:rPr lang="tr-TR" sz="1600" u="none" strike="noStrike" dirty="0">
                          <a:solidFill>
                            <a:schemeClr val="tx1"/>
                          </a:solidFill>
                          <a:effectLst/>
                        </a:rPr>
                        <a:t>50</a:t>
                      </a:r>
                      <a:endParaRPr lang="tr-TR" sz="1600" b="1" i="0" u="none" strike="noStrike" dirty="0">
                        <a:solidFill>
                          <a:schemeClr val="tx1"/>
                        </a:solidFill>
                        <a:effectLst/>
                        <a:latin typeface="Century Gothic" panose="020B0502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tr-TR" sz="1600" u="none" strike="noStrike" dirty="0" smtClean="0">
                          <a:solidFill>
                            <a:schemeClr val="tx1"/>
                          </a:solidFill>
                          <a:effectLst/>
                        </a:rPr>
                        <a:t>Yurt dışında 729.000 </a:t>
                      </a:r>
                      <a:r>
                        <a:rPr lang="tr-TR" sz="1600" u="none" strike="noStrike" dirty="0">
                          <a:solidFill>
                            <a:schemeClr val="tx1"/>
                          </a:solidFill>
                          <a:effectLst/>
                        </a:rPr>
                        <a:t>Türk </a:t>
                      </a:r>
                      <a:r>
                        <a:rPr lang="tr-TR" sz="1600" u="none" strike="noStrike" dirty="0" smtClean="0">
                          <a:solidFill>
                            <a:schemeClr val="tx1"/>
                          </a:solidFill>
                          <a:effectLst/>
                        </a:rPr>
                        <a:t>Lirası/Fuar Başına</a:t>
                      </a:r>
                      <a:endParaRPr lang="tr-TR" sz="1600" b="1" i="0" u="none" strike="noStrike" dirty="0">
                        <a:solidFill>
                          <a:schemeClr val="tx1"/>
                        </a:solidFill>
                        <a:effectLst/>
                        <a:latin typeface="Century Gothic" panose="020B0502020202020204" pitchFamily="34" charset="0"/>
                      </a:endParaRPr>
                    </a:p>
                  </a:txBody>
                  <a:tcPr marL="9525" marR="9525" marT="9525" marB="0" anchor="ctr">
                    <a:solidFill>
                      <a:schemeClr val="accent1">
                        <a:lumMod val="20000"/>
                        <a:lumOff val="80000"/>
                      </a:schemeClr>
                    </a:solidFill>
                  </a:tcPr>
                </a:tc>
                <a:tc rowSpan="2">
                  <a:txBody>
                    <a:bodyPr/>
                    <a:lstStyle/>
                    <a:p>
                      <a:pPr algn="ctr" rtl="0" fontAlgn="ctr"/>
                      <a:r>
                        <a:rPr lang="tr-TR" sz="1600" u="none" strike="noStrike" dirty="0">
                          <a:solidFill>
                            <a:schemeClr val="tx1"/>
                          </a:solidFill>
                          <a:effectLst/>
                        </a:rPr>
                        <a:t>Aynı yurt içi fuar en fazla 10 defa </a:t>
                      </a:r>
                      <a:r>
                        <a:rPr lang="tr-TR" sz="1600" u="none" strike="noStrike" dirty="0" smtClean="0">
                          <a:solidFill>
                            <a:schemeClr val="tx1"/>
                          </a:solidFill>
                          <a:effectLst/>
                        </a:rPr>
                        <a:t>faydalandırılır</a:t>
                      </a:r>
                      <a:endParaRPr lang="tr-TR" sz="1600" b="1" i="0" u="none" strike="noStrike" dirty="0">
                        <a:solidFill>
                          <a:schemeClr val="tx1"/>
                        </a:solidFill>
                        <a:effectLst/>
                        <a:latin typeface="Century Gothic" panose="020B0502020202020204" pitchFamily="34" charset="0"/>
                      </a:endParaRPr>
                    </a:p>
                  </a:txBody>
                  <a:tcPr marL="9525" marR="9525" marT="9525" marB="0" anchor="ctr">
                    <a:solidFill>
                      <a:schemeClr val="accent1">
                        <a:lumMod val="20000"/>
                        <a:lumOff val="80000"/>
                      </a:schemeClr>
                    </a:solidFill>
                  </a:tcPr>
                </a:tc>
                <a:tc rowSpan="2">
                  <a:txBody>
                    <a:bodyPr/>
                    <a:lstStyle/>
                    <a:p>
                      <a:pPr algn="ctr" rtl="0" fontAlgn="ctr"/>
                      <a:r>
                        <a:rPr lang="tr-TR" sz="1600" u="none" strike="noStrike" dirty="0">
                          <a:solidFill>
                            <a:schemeClr val="tx1"/>
                          </a:solidFill>
                          <a:effectLst/>
                        </a:rPr>
                        <a:t>Organizatör</a:t>
                      </a:r>
                      <a:endParaRPr lang="tr-TR" sz="1600" b="1" i="0" u="none" strike="noStrike" dirty="0">
                        <a:solidFill>
                          <a:schemeClr val="tx1"/>
                        </a:solidFill>
                        <a:effectLst/>
                        <a:latin typeface="Century Gothic" panose="020B0502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67603199"/>
                  </a:ext>
                </a:extLst>
              </a:tr>
              <a:tr h="1114803">
                <a:tc vMerge="1">
                  <a:txBody>
                    <a:bodyPr/>
                    <a:lstStyle/>
                    <a:p>
                      <a:endParaRPr lang="tr-TR"/>
                    </a:p>
                  </a:txBody>
                  <a:tcPr/>
                </a:tc>
                <a:tc vMerge="1">
                  <a:txBody>
                    <a:bodyPr/>
                    <a:lstStyle/>
                    <a:p>
                      <a:endParaRPr lang="tr-TR"/>
                    </a:p>
                  </a:txBody>
                  <a:tcPr/>
                </a:tc>
                <a:tc>
                  <a:txBody>
                    <a:bodyPr/>
                    <a:lstStyle/>
                    <a:p>
                      <a:pPr algn="ctr" rtl="0" fontAlgn="ctr"/>
                      <a:r>
                        <a:rPr lang="tr-TR" sz="1600" u="none" strike="noStrike" dirty="0" smtClean="0">
                          <a:solidFill>
                            <a:schemeClr val="tx1"/>
                          </a:solidFill>
                          <a:effectLst/>
                        </a:rPr>
                        <a:t>Yurt içinde 243.000 </a:t>
                      </a:r>
                      <a:r>
                        <a:rPr lang="tr-TR" sz="1600" u="none" strike="noStrike" dirty="0">
                          <a:solidFill>
                            <a:schemeClr val="tx1"/>
                          </a:solidFill>
                          <a:effectLst/>
                        </a:rPr>
                        <a:t>Türk </a:t>
                      </a:r>
                      <a:r>
                        <a:rPr lang="tr-TR" sz="1600" u="none" strike="noStrike" dirty="0" smtClean="0">
                          <a:solidFill>
                            <a:schemeClr val="tx1"/>
                          </a:solidFill>
                          <a:effectLst/>
                        </a:rPr>
                        <a:t>Lirası/Fuar Başına</a:t>
                      </a:r>
                      <a:endParaRPr lang="tr-TR" sz="1600" b="1" i="0" u="none" strike="noStrike" dirty="0">
                        <a:solidFill>
                          <a:schemeClr val="tx1"/>
                        </a:solidFill>
                        <a:effectLst/>
                        <a:latin typeface="Century Gothic" panose="020B0502020202020204" pitchFamily="34" charset="0"/>
                      </a:endParaRPr>
                    </a:p>
                  </a:txBody>
                  <a:tcPr marL="9525" marR="9525" marT="9525" marB="0" anchor="ctr">
                    <a:solidFill>
                      <a:schemeClr val="accent1">
                        <a:lumMod val="20000"/>
                        <a:lumOff val="80000"/>
                      </a:schemeClr>
                    </a:solidFill>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val="3719676154"/>
                  </a:ext>
                </a:extLst>
              </a:tr>
              <a:tr h="672339">
                <a:tc>
                  <a:txBody>
                    <a:bodyPr/>
                    <a:lstStyle/>
                    <a:p>
                      <a:pPr algn="ctr" rtl="0" fontAlgn="ctr"/>
                      <a:r>
                        <a:rPr lang="tr-TR" sz="1600" u="none" strike="noStrike" dirty="0">
                          <a:solidFill>
                            <a:schemeClr val="tx1"/>
                          </a:solidFill>
                          <a:effectLst/>
                        </a:rPr>
                        <a:t>Yer Kirası ve </a:t>
                      </a:r>
                      <a:r>
                        <a:rPr lang="tr-TR" sz="1600" u="none" strike="noStrike" dirty="0" err="1" smtClean="0">
                          <a:solidFill>
                            <a:schemeClr val="tx1"/>
                          </a:solidFill>
                          <a:effectLst/>
                        </a:rPr>
                        <a:t>Stand</a:t>
                      </a:r>
                      <a:r>
                        <a:rPr lang="tr-TR" sz="1600" u="none" strike="noStrike" baseline="0" dirty="0" smtClean="0">
                          <a:solidFill>
                            <a:schemeClr val="tx1"/>
                          </a:solidFill>
                          <a:effectLst/>
                        </a:rPr>
                        <a:t> Masrafları</a:t>
                      </a:r>
                      <a:endParaRPr lang="tr-TR" sz="1600" b="1" i="0" u="none" strike="noStrike" dirty="0">
                        <a:solidFill>
                          <a:schemeClr val="tx1"/>
                        </a:solidFill>
                        <a:effectLst/>
                        <a:latin typeface="Century Gothic" panose="020B0502020202020204" pitchFamily="34" charset="0"/>
                      </a:endParaRPr>
                    </a:p>
                  </a:txBody>
                  <a:tcPr marL="9525" marR="9525" marT="9525" marB="0" anchor="ctr">
                    <a:solidFill>
                      <a:schemeClr val="accent1"/>
                    </a:solidFill>
                  </a:tcPr>
                </a:tc>
                <a:tc>
                  <a:txBody>
                    <a:bodyPr/>
                    <a:lstStyle/>
                    <a:p>
                      <a:pPr algn="ctr" rtl="0" fontAlgn="ctr"/>
                      <a:r>
                        <a:rPr lang="tr-TR" sz="1600" u="none" strike="noStrike" dirty="0">
                          <a:solidFill>
                            <a:schemeClr val="tx1"/>
                          </a:solidFill>
                          <a:effectLst/>
                        </a:rPr>
                        <a:t>50</a:t>
                      </a:r>
                      <a:endParaRPr lang="tr-TR" sz="1600" b="1" i="0" u="none" strike="noStrike" dirty="0">
                        <a:solidFill>
                          <a:schemeClr val="tx1"/>
                        </a:solidFill>
                        <a:effectLst/>
                        <a:latin typeface="Century Gothic" panose="020B0502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tr-TR" sz="1600" u="none" strike="noStrike" dirty="0" smtClean="0">
                          <a:solidFill>
                            <a:schemeClr val="tx1"/>
                          </a:solidFill>
                          <a:effectLst/>
                        </a:rPr>
                        <a:t>41.000 </a:t>
                      </a:r>
                      <a:r>
                        <a:rPr lang="tr-TR" sz="1600" u="none" strike="noStrike" dirty="0">
                          <a:solidFill>
                            <a:schemeClr val="tx1"/>
                          </a:solidFill>
                          <a:effectLst/>
                        </a:rPr>
                        <a:t>Türk Lirası</a:t>
                      </a:r>
                      <a:endParaRPr lang="tr-TR" sz="1600" b="1" i="0" u="none" strike="noStrike" dirty="0">
                        <a:solidFill>
                          <a:schemeClr val="tx1"/>
                        </a:solidFill>
                        <a:effectLst/>
                        <a:latin typeface="Century Gothic" panose="020B0502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tr-TR" sz="1600" u="none" strike="noStrike" dirty="0">
                          <a:solidFill>
                            <a:schemeClr val="tx1"/>
                          </a:solidFill>
                          <a:effectLst/>
                        </a:rPr>
                        <a:t>-</a:t>
                      </a:r>
                      <a:endParaRPr lang="tr-TR" sz="1600" b="1" i="0" u="none" strike="noStrike" dirty="0">
                        <a:solidFill>
                          <a:schemeClr val="tx1"/>
                        </a:solidFill>
                        <a:effectLst/>
                        <a:latin typeface="Century Gothic" panose="020B0502020202020204" pitchFamily="34" charset="0"/>
                      </a:endParaRPr>
                    </a:p>
                  </a:txBody>
                  <a:tcPr marL="9525" marR="9525" marT="9525" marB="0" anchor="ctr">
                    <a:solidFill>
                      <a:schemeClr val="accent1">
                        <a:lumMod val="20000"/>
                        <a:lumOff val="80000"/>
                      </a:schemeClr>
                    </a:solidFill>
                  </a:tcPr>
                </a:tc>
                <a:tc>
                  <a:txBody>
                    <a:bodyPr/>
                    <a:lstStyle/>
                    <a:p>
                      <a:pPr algn="ctr" rtl="0" fontAlgn="ctr"/>
                      <a:r>
                        <a:rPr lang="tr-TR" sz="1600" u="none" strike="noStrike" dirty="0">
                          <a:solidFill>
                            <a:schemeClr val="tx1"/>
                          </a:solidFill>
                          <a:effectLst/>
                        </a:rPr>
                        <a:t>Katılımcı</a:t>
                      </a:r>
                      <a:endParaRPr lang="tr-TR" sz="1600" b="1" i="0" u="none" strike="noStrike" dirty="0">
                        <a:solidFill>
                          <a:schemeClr val="tx1"/>
                        </a:solidFill>
                        <a:effectLst/>
                        <a:latin typeface="Century Gothic" panose="020B050202020202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3421506880"/>
                  </a:ext>
                </a:extLst>
              </a:tr>
            </a:tbl>
          </a:graphicData>
        </a:graphic>
      </p:graphicFrame>
      <p:sp>
        <p:nvSpPr>
          <p:cNvPr id="10" name="Dikdörtgen 9"/>
          <p:cNvSpPr/>
          <p:nvPr/>
        </p:nvSpPr>
        <p:spPr>
          <a:xfrm>
            <a:off x="152400" y="825182"/>
            <a:ext cx="3116366" cy="5180777"/>
          </a:xfrm>
          <a:prstGeom prst="rect">
            <a:avLst/>
          </a:prstGeom>
        </p:spPr>
        <p:txBody>
          <a:bodyPr wrap="square">
            <a:spAutoFit/>
          </a:bodyPr>
          <a:lstStyle/>
          <a:p>
            <a:pPr marL="0" marR="0" lvl="0" indent="0" algn="just" defTabSz="914400" rtl="0" eaLnBrk="1" fontAlgn="auto" latinLnBrk="0" hangingPunct="1">
              <a:lnSpc>
                <a:spcPct val="80000"/>
              </a:lnSpc>
              <a:spcBef>
                <a:spcPct val="15000"/>
              </a:spcBef>
              <a:spcAft>
                <a:spcPts val="0"/>
              </a:spcAft>
              <a:buClrTx/>
              <a:buSzTx/>
              <a:buFontTx/>
              <a:buNone/>
              <a:tabLst/>
              <a:defRPr/>
            </a:pPr>
            <a:r>
              <a:rPr kumimoji="0" lang="tr-TR" altLang="tr-TR" b="1" i="0" u="none" strike="noStrike" kern="1200" cap="none" spc="0" normalizeH="0" baseline="0" noProof="0" dirty="0" smtClean="0">
                <a:ln>
                  <a:noFill/>
                </a:ln>
                <a:solidFill>
                  <a:srgbClr val="C00000"/>
                </a:solidFill>
                <a:effectLst/>
                <a:uLnTx/>
                <a:uFillTx/>
                <a:latin typeface="Calibri"/>
                <a:ea typeface="+mn-ea"/>
                <a:cs typeface="Arial" charset="0"/>
              </a:rPr>
              <a:t> </a:t>
            </a:r>
            <a:endParaRPr kumimoji="0" lang="tr-TR" altLang="tr-TR" b="0" i="0" u="none" strike="noStrike" kern="1200" cap="none" spc="0" normalizeH="0" baseline="0" noProof="0" dirty="0">
              <a:ln>
                <a:noFill/>
              </a:ln>
              <a:solidFill>
                <a:prstClr val="black"/>
              </a:solidFill>
              <a:effectLst/>
              <a:uLnTx/>
              <a:uFillTx/>
              <a:latin typeface="Calibri"/>
              <a:ea typeface="+mn-ea"/>
              <a:cs typeface="Arial" charset="0"/>
            </a:endParaRPr>
          </a:p>
          <a:p>
            <a:pPr marL="0" marR="0" lvl="0" indent="0" algn="just" defTabSz="914400" rtl="0" eaLnBrk="1" fontAlgn="auto" latinLnBrk="0" hangingPunct="1">
              <a:lnSpc>
                <a:spcPct val="80000"/>
              </a:lnSpc>
              <a:spcBef>
                <a:spcPct val="15000"/>
              </a:spcBef>
              <a:spcAft>
                <a:spcPts val="0"/>
              </a:spcAft>
              <a:buClrTx/>
              <a:buSzTx/>
              <a:buFont typeface="Wingdings" pitchFamily="2" charset="2"/>
              <a:buChar char="§"/>
              <a:tabLst/>
              <a:defRPr/>
            </a:pPr>
            <a:r>
              <a:rPr kumimoji="0" lang="tr-TR" altLang="tr-TR" b="0" i="0" u="none" strike="noStrike" kern="1200" cap="none" spc="0" normalizeH="0" baseline="0" noProof="0" dirty="0" smtClean="0">
                <a:ln>
                  <a:noFill/>
                </a:ln>
                <a:solidFill>
                  <a:prstClr val="black"/>
                </a:solidFill>
                <a:effectLst/>
                <a:uLnTx/>
                <a:uFillTx/>
                <a:latin typeface="Calibri"/>
                <a:ea typeface="+mn-ea"/>
                <a:cs typeface="Arial" charset="0"/>
              </a:rPr>
              <a:t>Bakanlığımızca </a:t>
            </a:r>
            <a:r>
              <a:rPr kumimoji="0" lang="tr-TR" altLang="tr-TR" b="0" i="0" u="none" strike="noStrike" kern="1200" cap="none" spc="0" normalizeH="0" baseline="0" noProof="0" dirty="0">
                <a:ln>
                  <a:noFill/>
                </a:ln>
                <a:solidFill>
                  <a:prstClr val="black"/>
                </a:solidFill>
                <a:effectLst/>
                <a:uLnTx/>
                <a:uFillTx/>
                <a:latin typeface="Calibri"/>
                <a:ea typeface="+mn-ea"/>
                <a:cs typeface="Arial" charset="0"/>
              </a:rPr>
              <a:t>belirlenen sektörel nitelikli uluslararası yurt içi fuarların dış tanıtımının sağlanması </a:t>
            </a:r>
            <a:r>
              <a:rPr kumimoji="0" lang="tr-TR" altLang="tr-TR" b="0" i="0" u="none" strike="noStrike" kern="1200" cap="none" spc="0" normalizeH="0" baseline="0" noProof="0" dirty="0" smtClean="0">
                <a:ln>
                  <a:noFill/>
                </a:ln>
                <a:solidFill>
                  <a:prstClr val="black"/>
                </a:solidFill>
                <a:effectLst/>
                <a:uLnTx/>
                <a:uFillTx/>
                <a:latin typeface="Calibri"/>
                <a:ea typeface="+mn-ea"/>
                <a:cs typeface="Arial" charset="0"/>
              </a:rPr>
              <a:t>ve uluslararası </a:t>
            </a:r>
            <a:r>
              <a:rPr kumimoji="0" lang="tr-TR" altLang="tr-TR" b="0" i="0" u="none" strike="noStrike" kern="1200" cap="none" spc="0" normalizeH="0" baseline="0" noProof="0" dirty="0">
                <a:ln>
                  <a:noFill/>
                </a:ln>
                <a:solidFill>
                  <a:prstClr val="black"/>
                </a:solidFill>
                <a:effectLst/>
                <a:uLnTx/>
                <a:uFillTx/>
                <a:latin typeface="Calibri"/>
                <a:ea typeface="+mn-ea"/>
                <a:cs typeface="Arial" charset="0"/>
              </a:rPr>
              <a:t>düzeyde katılımın artırılması </a:t>
            </a:r>
            <a:r>
              <a:rPr kumimoji="0" lang="tr-TR" altLang="tr-TR" b="0" i="0" u="none" strike="noStrike" kern="1200" cap="none" spc="0" normalizeH="0" baseline="0" noProof="0" dirty="0" smtClean="0">
                <a:ln>
                  <a:noFill/>
                </a:ln>
                <a:solidFill>
                  <a:prstClr val="black"/>
                </a:solidFill>
                <a:effectLst/>
                <a:uLnTx/>
                <a:uFillTx/>
                <a:latin typeface="Calibri"/>
                <a:ea typeface="+mn-ea"/>
                <a:cs typeface="Arial" charset="0"/>
              </a:rPr>
              <a:t>amacıyla organizatörlerin </a:t>
            </a:r>
            <a:r>
              <a:rPr kumimoji="0" lang="tr-TR" altLang="tr-TR" b="0" i="0" u="none" strike="noStrike" kern="1200" cap="none" spc="0" normalizeH="0" baseline="0" noProof="0" dirty="0">
                <a:ln>
                  <a:noFill/>
                </a:ln>
                <a:solidFill>
                  <a:prstClr val="black"/>
                </a:solidFill>
                <a:effectLst/>
                <a:uLnTx/>
                <a:uFillTx/>
                <a:latin typeface="Calibri"/>
                <a:ea typeface="+mn-ea"/>
                <a:cs typeface="Arial" charset="0"/>
              </a:rPr>
              <a:t>yapacakları harcamalar </a:t>
            </a:r>
            <a:r>
              <a:rPr kumimoji="0" lang="tr-TR" altLang="tr-TR" b="0" i="0" u="none" strike="noStrike" kern="1200" cap="none" spc="0" normalizeH="0" baseline="0" noProof="0" dirty="0" smtClean="0">
                <a:ln>
                  <a:noFill/>
                </a:ln>
                <a:solidFill>
                  <a:prstClr val="black"/>
                </a:solidFill>
                <a:effectLst/>
                <a:uLnTx/>
                <a:uFillTx/>
                <a:latin typeface="Calibri"/>
                <a:ea typeface="+mn-ea"/>
                <a:cs typeface="Arial" charset="0"/>
              </a:rPr>
              <a:t>ile katılımcıların </a:t>
            </a:r>
            <a:r>
              <a:rPr kumimoji="0" lang="tr-TR" altLang="tr-TR" b="0" i="0" u="none" strike="noStrike" kern="1200" cap="none" spc="0" normalizeH="0" baseline="0" noProof="0" dirty="0">
                <a:ln>
                  <a:noFill/>
                </a:ln>
                <a:solidFill>
                  <a:prstClr val="black"/>
                </a:solidFill>
                <a:effectLst/>
                <a:uLnTx/>
                <a:uFillTx/>
                <a:latin typeface="Calibri"/>
                <a:ea typeface="+mn-ea"/>
                <a:cs typeface="Arial" charset="0"/>
              </a:rPr>
              <a:t>yapacakları </a:t>
            </a:r>
            <a:r>
              <a:rPr kumimoji="0" lang="tr-TR" altLang="tr-TR" b="0" i="0" u="none" strike="noStrike" kern="1200" cap="none" spc="0" normalizeH="0" baseline="0" noProof="0" dirty="0" smtClean="0">
                <a:ln>
                  <a:noFill/>
                </a:ln>
                <a:solidFill>
                  <a:prstClr val="black"/>
                </a:solidFill>
                <a:effectLst/>
                <a:uLnTx/>
                <a:uFillTx/>
                <a:latin typeface="Calibri"/>
                <a:ea typeface="+mn-ea"/>
                <a:cs typeface="Arial" charset="0"/>
              </a:rPr>
              <a:t>harcamalar desteklenmektedir</a:t>
            </a:r>
            <a:r>
              <a:rPr kumimoji="0" lang="tr-TR" altLang="tr-TR" b="0" i="0" u="none" strike="noStrike" kern="1200" cap="none" spc="0" normalizeH="0" baseline="0" noProof="0" dirty="0">
                <a:ln>
                  <a:noFill/>
                </a:ln>
                <a:solidFill>
                  <a:prstClr val="black"/>
                </a:solidFill>
                <a:effectLst/>
                <a:uLnTx/>
                <a:uFillTx/>
                <a:latin typeface="Calibri"/>
                <a:ea typeface="+mn-ea"/>
                <a:cs typeface="Arial" charset="0"/>
              </a:rPr>
              <a:t>.</a:t>
            </a:r>
          </a:p>
          <a:p>
            <a:pPr marL="0" marR="0" lvl="0" indent="0" algn="just" defTabSz="914400" rtl="0" eaLnBrk="1" fontAlgn="auto" latinLnBrk="0" hangingPunct="1">
              <a:lnSpc>
                <a:spcPct val="80000"/>
              </a:lnSpc>
              <a:spcBef>
                <a:spcPct val="15000"/>
              </a:spcBef>
              <a:spcAft>
                <a:spcPts val="0"/>
              </a:spcAft>
              <a:buClrTx/>
              <a:buSzTx/>
              <a:buFontTx/>
              <a:buNone/>
              <a:tabLst/>
              <a:defRPr/>
            </a:pPr>
            <a:endParaRPr kumimoji="0" lang="tr-TR" altLang="tr-TR" b="0" i="0" u="none" strike="noStrike" kern="1200" cap="none" spc="0" normalizeH="0" baseline="0" noProof="0" dirty="0">
              <a:ln>
                <a:noFill/>
              </a:ln>
              <a:solidFill>
                <a:prstClr val="black"/>
              </a:solidFill>
              <a:effectLst/>
              <a:uLnTx/>
              <a:uFillTx/>
              <a:latin typeface="Calibri"/>
              <a:ea typeface="+mn-ea"/>
              <a:cs typeface="Arial" charset="0"/>
            </a:endParaRPr>
          </a:p>
          <a:p>
            <a:pPr marL="0" marR="0" lvl="0" indent="0" algn="just" defTabSz="914400" rtl="0" eaLnBrk="1" fontAlgn="auto" latinLnBrk="0" hangingPunct="1">
              <a:lnSpc>
                <a:spcPct val="80000"/>
              </a:lnSpc>
              <a:spcBef>
                <a:spcPct val="15000"/>
              </a:spcBef>
              <a:spcAft>
                <a:spcPts val="0"/>
              </a:spcAft>
              <a:buClrTx/>
              <a:buSzTx/>
              <a:buFont typeface="Wingdings" pitchFamily="2" charset="2"/>
              <a:buChar char="§"/>
              <a:tabLst/>
              <a:defRPr/>
            </a:pPr>
            <a:r>
              <a:rPr kumimoji="0" lang="tr-TR" altLang="tr-TR" b="0" i="0" u="none" strike="noStrike" kern="1200" cap="none" spc="0" normalizeH="0" baseline="0" noProof="0" dirty="0">
                <a:ln>
                  <a:noFill/>
                </a:ln>
                <a:solidFill>
                  <a:prstClr val="black"/>
                </a:solidFill>
                <a:effectLst/>
                <a:uLnTx/>
                <a:uFillTx/>
                <a:latin typeface="Calibri"/>
                <a:ea typeface="+mn-ea"/>
                <a:cs typeface="Arial" charset="0"/>
              </a:rPr>
              <a:t>Organizatörlere verilen tanıtım desteği ağırlıklı olarak yurt dışında yapılan tanıtım faaliyetlerine yönelik verilmekte olup, yurt içinde yapılan tanıtım faaliyetleri de destek kapsamına alınmaktadır.</a:t>
            </a:r>
          </a:p>
          <a:p>
            <a:pPr marL="0" marR="0" lvl="0" indent="0" algn="just" defTabSz="914400" rtl="0" eaLnBrk="1" fontAlgn="auto" latinLnBrk="0" hangingPunct="1">
              <a:lnSpc>
                <a:spcPct val="80000"/>
              </a:lnSpc>
              <a:spcBef>
                <a:spcPct val="15000"/>
              </a:spcBef>
              <a:spcAft>
                <a:spcPts val="0"/>
              </a:spcAft>
              <a:buClrTx/>
              <a:buSzTx/>
              <a:buFontTx/>
              <a:buNone/>
              <a:tabLst/>
              <a:defRPr/>
            </a:pPr>
            <a:endParaRPr kumimoji="0" lang="tr-TR" altLang="tr-TR" b="0" i="0" u="none" strike="noStrike" kern="1200" cap="none" spc="0" normalizeH="0" baseline="0" noProof="0" dirty="0">
              <a:ln>
                <a:noFill/>
              </a:ln>
              <a:solidFill>
                <a:prstClr val="black"/>
              </a:solidFill>
              <a:effectLst/>
              <a:uLnTx/>
              <a:uFillTx/>
              <a:latin typeface="Calibri"/>
              <a:ea typeface="+mn-ea"/>
              <a:cs typeface="Arial" charset="0"/>
            </a:endParaRPr>
          </a:p>
          <a:p>
            <a:pPr marL="0" marR="0" lvl="0" indent="0" algn="just" defTabSz="914400" rtl="0" eaLnBrk="1" fontAlgn="auto" latinLnBrk="0" hangingPunct="1">
              <a:lnSpc>
                <a:spcPct val="80000"/>
              </a:lnSpc>
              <a:spcBef>
                <a:spcPct val="15000"/>
              </a:spcBef>
              <a:spcAft>
                <a:spcPts val="0"/>
              </a:spcAft>
              <a:buClrTx/>
              <a:buSzTx/>
              <a:buFont typeface="Wingdings" pitchFamily="2" charset="2"/>
              <a:buChar char="§"/>
              <a:tabLst/>
              <a:defRPr/>
            </a:pPr>
            <a:r>
              <a:rPr kumimoji="0" lang="tr-TR" altLang="tr-TR" b="0" i="0" u="none" strike="noStrike" kern="1200" cap="none" spc="0" normalizeH="0" baseline="0" noProof="0" dirty="0">
                <a:ln>
                  <a:noFill/>
                </a:ln>
                <a:solidFill>
                  <a:prstClr val="black"/>
                </a:solidFill>
                <a:effectLst/>
                <a:uLnTx/>
                <a:uFillTx/>
                <a:latin typeface="Calibri"/>
                <a:ea typeface="+mn-ea"/>
                <a:cs typeface="Arial" charset="0"/>
              </a:rPr>
              <a:t>Katılımcılara ise yer kirası ve </a:t>
            </a:r>
            <a:r>
              <a:rPr kumimoji="0" lang="tr-TR" altLang="tr-TR" b="0" i="0" u="none" strike="noStrike" kern="1200" cap="none" spc="0" normalizeH="0" baseline="0" noProof="0" dirty="0" err="1">
                <a:ln>
                  <a:noFill/>
                </a:ln>
                <a:solidFill>
                  <a:prstClr val="black"/>
                </a:solidFill>
                <a:effectLst/>
                <a:uLnTx/>
                <a:uFillTx/>
                <a:latin typeface="Calibri"/>
                <a:ea typeface="+mn-ea"/>
                <a:cs typeface="Arial" charset="0"/>
              </a:rPr>
              <a:t>stand</a:t>
            </a:r>
            <a:r>
              <a:rPr kumimoji="0" lang="tr-TR" altLang="tr-TR" b="0" i="0" u="none" strike="noStrike" kern="1200" cap="none" spc="0" normalizeH="0" baseline="0" noProof="0" dirty="0">
                <a:ln>
                  <a:noFill/>
                </a:ln>
                <a:solidFill>
                  <a:prstClr val="black"/>
                </a:solidFill>
                <a:effectLst/>
                <a:uLnTx/>
                <a:uFillTx/>
                <a:latin typeface="Calibri"/>
                <a:ea typeface="+mn-ea"/>
                <a:cs typeface="Arial" charset="0"/>
              </a:rPr>
              <a:t> masraflarına yönelik destek verilmektedir.</a:t>
            </a:r>
          </a:p>
        </p:txBody>
      </p:sp>
    </p:spTree>
    <p:extLst>
      <p:ext uri="{BB962C8B-B14F-4D97-AF65-F5344CB8AC3E}">
        <p14:creationId xmlns:p14="http://schemas.microsoft.com/office/powerpoint/2010/main" val="97023590"/>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401638"/>
            <a:ext cx="8027988" cy="396875"/>
          </a:xfrm>
        </p:spPr>
        <p:txBody>
          <a:bodyPr/>
          <a:lstStyle/>
          <a:p>
            <a:pPr algn="ctr" eaLnBrk="1" hangingPunct="1">
              <a:defRPr/>
            </a:pPr>
            <a:r>
              <a:rPr lang="tr-TR" sz="4400" dirty="0" smtClean="0"/>
              <a:t>NOTLAR</a:t>
            </a:r>
            <a:endParaRPr lang="en-US" sz="4400" dirty="0"/>
          </a:p>
        </p:txBody>
      </p:sp>
      <p:sp>
        <p:nvSpPr>
          <p:cNvPr id="44035" name="Rectangle 3"/>
          <p:cNvSpPr txBox="1">
            <a:spLocks noChangeArrowheads="1"/>
          </p:cNvSpPr>
          <p:nvPr/>
        </p:nvSpPr>
        <p:spPr bwMode="auto">
          <a:xfrm>
            <a:off x="619125" y="1277938"/>
            <a:ext cx="8382000" cy="5275262"/>
          </a:xfrm>
          <a:prstGeom prst="rect">
            <a:avLst/>
          </a:prstGeom>
          <a:noFill/>
          <a:ln w="9525">
            <a:noFill/>
            <a:miter lim="800000"/>
            <a:headEnd/>
            <a:tailEnd/>
          </a:ln>
        </p:spPr>
        <p:txBody>
          <a:bodyPr lIns="90488" tIns="44450" rIns="90488" bIns="44450"/>
          <a:lstStyle/>
          <a:p>
            <a:pPr marL="457200" indent="-457200" eaLnBrk="1" hangingPunct="1">
              <a:lnSpc>
                <a:spcPct val="90000"/>
              </a:lnSpc>
              <a:spcBef>
                <a:spcPct val="20000"/>
              </a:spcBef>
              <a:buFont typeface="Arial" pitchFamily="34" charset="0"/>
              <a:buChar char="•"/>
            </a:pPr>
            <a:r>
              <a:rPr lang="tr-TR" altLang="tr-TR" sz="2800" b="1" dirty="0" smtClean="0"/>
              <a:t>Mevzuat</a:t>
            </a:r>
            <a:endParaRPr lang="tr-TR" altLang="tr-TR" sz="2800" b="1" dirty="0"/>
          </a:p>
          <a:p>
            <a:pPr marL="457200" indent="-457200" eaLnBrk="1" hangingPunct="1">
              <a:lnSpc>
                <a:spcPct val="90000"/>
              </a:lnSpc>
              <a:spcBef>
                <a:spcPct val="20000"/>
              </a:spcBef>
              <a:buFont typeface="Arial" pitchFamily="34" charset="0"/>
              <a:buChar char="•"/>
            </a:pPr>
            <a:r>
              <a:rPr lang="tr-TR" altLang="tr-TR" sz="2800" b="1" dirty="0" smtClean="0">
                <a:solidFill>
                  <a:srgbClr val="1506D8"/>
                </a:solidFill>
                <a:hlinkClick r:id="rId3"/>
              </a:rPr>
              <a:t>www.ticaret.gov.tr</a:t>
            </a:r>
            <a:endParaRPr lang="tr-TR" altLang="tr-TR" sz="2800" b="1" dirty="0" smtClean="0">
              <a:solidFill>
                <a:srgbClr val="1506D8"/>
              </a:solidFill>
            </a:endParaRPr>
          </a:p>
          <a:p>
            <a:pPr marL="457200" indent="-457200" eaLnBrk="1" hangingPunct="1">
              <a:lnSpc>
                <a:spcPct val="90000"/>
              </a:lnSpc>
              <a:spcBef>
                <a:spcPct val="20000"/>
              </a:spcBef>
              <a:buFont typeface="Arial" pitchFamily="34" charset="0"/>
              <a:buChar char="•"/>
            </a:pPr>
            <a:r>
              <a:rPr lang="tr-TR" altLang="tr-TR" sz="2800" b="1" dirty="0" smtClean="0">
                <a:solidFill>
                  <a:srgbClr val="1506D8"/>
                </a:solidFill>
                <a:hlinkClick r:id="rId4"/>
              </a:rPr>
              <a:t>www.kolaydestek.gov.tr</a:t>
            </a:r>
            <a:endParaRPr lang="tr-TR" altLang="tr-TR" sz="2800" b="1" dirty="0" smtClean="0">
              <a:solidFill>
                <a:srgbClr val="1506D8"/>
              </a:solidFill>
            </a:endParaRPr>
          </a:p>
          <a:p>
            <a:pPr marL="457200" indent="-457200" eaLnBrk="1" hangingPunct="1">
              <a:lnSpc>
                <a:spcPct val="90000"/>
              </a:lnSpc>
              <a:spcBef>
                <a:spcPct val="20000"/>
              </a:spcBef>
              <a:buFont typeface="Arial" pitchFamily="34" charset="0"/>
              <a:buChar char="•"/>
            </a:pPr>
            <a:r>
              <a:rPr lang="tr-TR" altLang="tr-TR" sz="2800" b="1" dirty="0" smtClean="0">
                <a:solidFill>
                  <a:srgbClr val="1506D8"/>
                </a:solidFill>
                <a:hlinkClick r:id="rId5"/>
              </a:rPr>
              <a:t>www.trademap.org</a:t>
            </a:r>
            <a:r>
              <a:rPr lang="tr-TR" altLang="tr-TR" sz="2800" b="1" dirty="0" smtClean="0">
                <a:solidFill>
                  <a:srgbClr val="1506D8"/>
                </a:solidFill>
              </a:rPr>
              <a:t> (Cenevre)/Ücretsiz üyelik</a:t>
            </a:r>
            <a:endParaRPr lang="tr-TR" altLang="tr-TR" sz="2800" b="1" dirty="0">
              <a:solidFill>
                <a:srgbClr val="1506D8"/>
              </a:solidFill>
            </a:endParaRPr>
          </a:p>
          <a:p>
            <a:pPr marL="457200" indent="-457200" eaLnBrk="1" hangingPunct="1">
              <a:lnSpc>
                <a:spcPct val="90000"/>
              </a:lnSpc>
              <a:spcBef>
                <a:spcPct val="20000"/>
              </a:spcBef>
              <a:buFont typeface="Arial" pitchFamily="34" charset="0"/>
              <a:buChar char="•"/>
            </a:pPr>
            <a:r>
              <a:rPr lang="tr-TR" altLang="tr-TR" sz="2800" b="1" dirty="0" smtClean="0"/>
              <a:t>Bankacılık </a:t>
            </a:r>
            <a:r>
              <a:rPr lang="tr-TR" altLang="tr-TR" sz="2800" b="1" dirty="0"/>
              <a:t>Sistemi</a:t>
            </a:r>
          </a:p>
          <a:p>
            <a:pPr marL="457200" indent="-457200" eaLnBrk="1" hangingPunct="1">
              <a:lnSpc>
                <a:spcPct val="90000"/>
              </a:lnSpc>
              <a:spcBef>
                <a:spcPct val="20000"/>
              </a:spcBef>
              <a:buFont typeface="Arial" pitchFamily="34" charset="0"/>
              <a:buChar char="•"/>
            </a:pPr>
            <a:r>
              <a:rPr lang="tr-TR" altLang="tr-TR" sz="2800" b="1" dirty="0" smtClean="0"/>
              <a:t>Yurt Dışında Düzenlenen </a:t>
            </a:r>
            <a:r>
              <a:rPr lang="tr-TR" altLang="tr-TR" sz="2800" b="1" dirty="0"/>
              <a:t>Belgeler</a:t>
            </a:r>
          </a:p>
          <a:p>
            <a:pPr marL="457200" indent="-457200" eaLnBrk="1" hangingPunct="1">
              <a:lnSpc>
                <a:spcPct val="90000"/>
              </a:lnSpc>
              <a:spcBef>
                <a:spcPct val="20000"/>
              </a:spcBef>
              <a:buFont typeface="Arial" pitchFamily="34" charset="0"/>
              <a:buChar char="•"/>
            </a:pPr>
            <a:r>
              <a:rPr lang="tr-TR" altLang="tr-TR" sz="2800" b="1" dirty="0"/>
              <a:t>Destekleme ve Fiyat İstikrar Fonu (DFİF)</a:t>
            </a:r>
          </a:p>
          <a:p>
            <a:pPr marL="457200" indent="-457200" eaLnBrk="1" hangingPunct="1">
              <a:lnSpc>
                <a:spcPct val="90000"/>
              </a:lnSpc>
              <a:spcBef>
                <a:spcPct val="20000"/>
              </a:spcBef>
              <a:buFont typeface="Arial" pitchFamily="34" charset="0"/>
              <a:buChar char="•"/>
            </a:pPr>
            <a:r>
              <a:rPr lang="tr-TR" altLang="tr-TR" sz="2800" b="1" dirty="0"/>
              <a:t>Merkez Bankası</a:t>
            </a:r>
          </a:p>
          <a:p>
            <a:pPr marL="457200" indent="-457200" eaLnBrk="1" hangingPunct="1">
              <a:lnSpc>
                <a:spcPct val="90000"/>
              </a:lnSpc>
              <a:spcBef>
                <a:spcPct val="20000"/>
              </a:spcBef>
              <a:buFont typeface="Arial" pitchFamily="34" charset="0"/>
              <a:buChar char="•"/>
            </a:pPr>
            <a:r>
              <a:rPr lang="tr-TR" altLang="tr-TR" sz="2800" b="1" dirty="0"/>
              <a:t>Mahsup İşlemi</a:t>
            </a:r>
          </a:p>
          <a:p>
            <a:pPr marL="457200" indent="-457200" eaLnBrk="1" hangingPunct="1">
              <a:lnSpc>
                <a:spcPct val="90000"/>
              </a:lnSpc>
              <a:spcBef>
                <a:spcPct val="20000"/>
              </a:spcBef>
              <a:buFont typeface="Arial" pitchFamily="34" charset="0"/>
              <a:buChar char="•"/>
            </a:pPr>
            <a:r>
              <a:rPr lang="tr-TR" altLang="tr-TR" sz="2800" b="1" dirty="0"/>
              <a:t>Ödemelerde Para Birimi </a:t>
            </a:r>
            <a:r>
              <a:rPr lang="tr-TR" altLang="tr-TR" sz="2800" b="1" dirty="0" smtClean="0"/>
              <a:t>TL</a:t>
            </a:r>
          </a:p>
          <a:p>
            <a:pPr marL="457200" indent="-457200" eaLnBrk="1" hangingPunct="1">
              <a:lnSpc>
                <a:spcPct val="90000"/>
              </a:lnSpc>
              <a:spcBef>
                <a:spcPct val="20000"/>
              </a:spcBef>
              <a:buFont typeface="Arial" pitchFamily="34" charset="0"/>
              <a:buChar char="•"/>
            </a:pPr>
            <a:r>
              <a:rPr lang="tr-TR" altLang="tr-TR" sz="2800" b="1" dirty="0" smtClean="0"/>
              <a:t>Başvurular KEP üzerinde E-imza ile </a:t>
            </a:r>
            <a:endParaRPr lang="tr-TR" altLang="tr-TR" sz="2800" b="1" dirty="0"/>
          </a:p>
          <a:p>
            <a:pPr marL="457200" indent="-457200" eaLnBrk="1" hangingPunct="1">
              <a:lnSpc>
                <a:spcPct val="90000"/>
              </a:lnSpc>
              <a:spcBef>
                <a:spcPct val="20000"/>
              </a:spcBef>
              <a:buFont typeface="Arial" pitchFamily="34" charset="0"/>
              <a:buChar char="•"/>
            </a:pPr>
            <a:endParaRPr lang="tr-TR" altLang="tr-TR" sz="3200" b="1" dirty="0"/>
          </a:p>
          <a:p>
            <a:pPr marL="457200" indent="-457200" eaLnBrk="1" hangingPunct="1">
              <a:lnSpc>
                <a:spcPct val="90000"/>
              </a:lnSpc>
              <a:spcBef>
                <a:spcPct val="20000"/>
              </a:spcBef>
              <a:buFont typeface="Arial" pitchFamily="34" charset="0"/>
              <a:buChar char="•"/>
            </a:pPr>
            <a:endParaRPr lang="tr-TR" altLang="tr-TR" sz="3200" b="1" dirty="0"/>
          </a:p>
          <a:p>
            <a:pPr marL="457200" indent="-457200" eaLnBrk="1" hangingPunct="1">
              <a:lnSpc>
                <a:spcPct val="90000"/>
              </a:lnSpc>
              <a:spcBef>
                <a:spcPct val="20000"/>
              </a:spcBef>
              <a:buFont typeface="Arial" pitchFamily="34" charset="0"/>
              <a:buChar char="•"/>
            </a:pPr>
            <a:endParaRPr lang="tr-TR" altLang="tr-TR" sz="3200" b="1" dirty="0"/>
          </a:p>
        </p:txBody>
      </p:sp>
      <p:sp>
        <p:nvSpPr>
          <p:cNvPr id="5" name="Slayt Numarası Yer Tutucusu 3"/>
          <p:cNvSpPr txBox="1">
            <a:spLocks/>
          </p:cNvSpPr>
          <p:nvPr/>
        </p:nvSpPr>
        <p:spPr>
          <a:xfrm>
            <a:off x="8429625" y="6553200"/>
            <a:ext cx="571500" cy="252413"/>
          </a:xfrm>
          <a:prstGeom prst="rect">
            <a:avLst/>
          </a:prstGeom>
        </p:spPr>
        <p:txBody>
          <a:bodyPr/>
          <a:lstStyle>
            <a:defPPr>
              <a:defRPr lang="tr-TR"/>
            </a:defPPr>
            <a:lvl1pPr algn="ctr" rtl="0" eaLnBrk="0" fontAlgn="base" hangingPunct="0">
              <a:spcBef>
                <a:spcPct val="0"/>
              </a:spcBef>
              <a:spcAft>
                <a:spcPct val="0"/>
              </a:spcAft>
              <a:defRPr sz="1200" kern="1200">
                <a:solidFill>
                  <a:prstClr val="white">
                    <a:lumMod val="85000"/>
                  </a:prstClr>
                </a:solidFill>
                <a:effectLst>
                  <a:outerShdw blurRad="38100" dist="38100" dir="2700000" algn="tl">
                    <a:srgbClr val="000000">
                      <a:alpha val="43137"/>
                    </a:srgbClr>
                  </a:outerShdw>
                </a:effectLst>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fld id="{3C5A7D2A-A6CC-491E-9572-17D0D067E594}" type="slidenum">
              <a:rPr lang="en-US" altLang="tr-TR" smtClean="0"/>
              <a:pPr defTabSz="914400">
                <a:defRPr/>
              </a:pPr>
              <a:t>13</a:t>
            </a:fld>
            <a:endParaRPr lang="en-US" altLang="tr-TR" dirty="0"/>
          </a:p>
        </p:txBody>
      </p:sp>
      <p:sp>
        <p:nvSpPr>
          <p:cNvPr id="7"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Bakanlığı-İhracat Genel Müdürlüğü</a:t>
            </a:r>
            <a:endParaRPr lang="tr-TR" sz="1400" dirty="0"/>
          </a:p>
        </p:txBody>
      </p:sp>
      <p:pic>
        <p:nvPicPr>
          <p:cNvPr id="6" name="Resim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4075453599"/>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19" y="5832662"/>
            <a:ext cx="914270" cy="92705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2286" y="5834624"/>
            <a:ext cx="933450" cy="95263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760" y="5826101"/>
            <a:ext cx="933450" cy="90787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16016" y="5826101"/>
            <a:ext cx="1010171" cy="99099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8144" y="5855039"/>
            <a:ext cx="875909" cy="88230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6532" y="5877272"/>
            <a:ext cx="939844" cy="9462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2"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72400" y="5870262"/>
            <a:ext cx="927057" cy="9334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3"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5896" y="5832662"/>
            <a:ext cx="927057" cy="9462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 name="Resim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582737" y="332656"/>
            <a:ext cx="2444733" cy="1833291"/>
          </a:xfrm>
          <a:prstGeom prst="rect">
            <a:avLst/>
          </a:prstGeom>
        </p:spPr>
      </p:pic>
      <p:sp>
        <p:nvSpPr>
          <p:cNvPr id="4" name="Metin kutusu 3"/>
          <p:cNvSpPr txBox="1"/>
          <p:nvPr/>
        </p:nvSpPr>
        <p:spPr>
          <a:xfrm>
            <a:off x="1" y="2636912"/>
            <a:ext cx="9144000" cy="1384995"/>
          </a:xfrm>
          <a:prstGeom prst="rect">
            <a:avLst/>
          </a:prstGeom>
          <a:noFill/>
        </p:spPr>
        <p:txBody>
          <a:bodyPr wrap="square" rtlCol="0">
            <a:spAutoFit/>
          </a:bodyPr>
          <a:lstStyle/>
          <a:p>
            <a:pPr algn="ctr" defTabSz="914400" eaLnBrk="1" hangingPunct="1"/>
            <a:r>
              <a:rPr lang="tr-TR" sz="4200" b="1" dirty="0" smtClean="0">
                <a:solidFill>
                  <a:schemeClr val="bg2">
                    <a:lumMod val="25000"/>
                  </a:schemeClr>
                </a:solidFill>
                <a:latin typeface="Calibri" pitchFamily="34" charset="0"/>
                <a:cs typeface="Arial" charset="0"/>
              </a:rPr>
              <a:t>İHRACATA YÖNELİK</a:t>
            </a:r>
          </a:p>
          <a:p>
            <a:pPr algn="ctr" defTabSz="914400" eaLnBrk="1" hangingPunct="1"/>
            <a:r>
              <a:rPr lang="tr-TR" sz="4200" b="1" dirty="0" smtClean="0">
                <a:solidFill>
                  <a:schemeClr val="bg2">
                    <a:lumMod val="25000"/>
                  </a:schemeClr>
                </a:solidFill>
                <a:latin typeface="Calibri" pitchFamily="34" charset="0"/>
                <a:cs typeface="Arial" charset="0"/>
              </a:rPr>
              <a:t>DEVLET DESTEKLERİ</a:t>
            </a:r>
          </a:p>
        </p:txBody>
      </p:sp>
      <p:sp>
        <p:nvSpPr>
          <p:cNvPr id="5" name="Metin kutusu 4"/>
          <p:cNvSpPr txBox="1"/>
          <p:nvPr/>
        </p:nvSpPr>
        <p:spPr>
          <a:xfrm>
            <a:off x="0" y="4510861"/>
            <a:ext cx="9144000" cy="1200329"/>
          </a:xfrm>
          <a:prstGeom prst="rect">
            <a:avLst/>
          </a:prstGeom>
          <a:noFill/>
        </p:spPr>
        <p:txBody>
          <a:bodyPr wrap="square" rtlCol="0">
            <a:spAutoFit/>
          </a:bodyPr>
          <a:lstStyle/>
          <a:p>
            <a:pPr algn="ctr" defTabSz="914400"/>
            <a:r>
              <a:rPr lang="tr-TR" b="1" dirty="0" smtClean="0">
                <a:solidFill>
                  <a:schemeClr val="bg2">
                    <a:lumMod val="25000"/>
                  </a:schemeClr>
                </a:solidFill>
                <a:latin typeface="Calibri" pitchFamily="34" charset="0"/>
              </a:rPr>
              <a:t>     T.C</a:t>
            </a:r>
            <a:r>
              <a:rPr lang="tr-TR" b="1" dirty="0">
                <a:solidFill>
                  <a:schemeClr val="bg2">
                    <a:lumMod val="25000"/>
                  </a:schemeClr>
                </a:solidFill>
                <a:latin typeface="Calibri" pitchFamily="34" charset="0"/>
              </a:rPr>
              <a:t>. TİCARET BAKANLIĞI</a:t>
            </a:r>
          </a:p>
          <a:p>
            <a:pPr algn="ctr" defTabSz="914400"/>
            <a:r>
              <a:rPr lang="tr-TR" b="1" dirty="0">
                <a:solidFill>
                  <a:schemeClr val="bg2">
                    <a:lumMod val="25000"/>
                  </a:schemeClr>
                </a:solidFill>
                <a:latin typeface="Calibri" pitchFamily="34" charset="0"/>
              </a:rPr>
              <a:t>İHRACAT GENEL </a:t>
            </a:r>
            <a:r>
              <a:rPr lang="tr-TR" b="1" dirty="0" smtClean="0">
                <a:solidFill>
                  <a:schemeClr val="bg2">
                    <a:lumMod val="25000"/>
                  </a:schemeClr>
                </a:solidFill>
                <a:latin typeface="Calibri" pitchFamily="34" charset="0"/>
              </a:rPr>
              <a:t>MÜDÜRLÜĞÜ</a:t>
            </a:r>
          </a:p>
          <a:p>
            <a:pPr algn="ctr" defTabSz="914400"/>
            <a:r>
              <a:rPr lang="tr-TR" b="1" dirty="0" smtClean="0">
                <a:solidFill>
                  <a:schemeClr val="bg2">
                    <a:lumMod val="25000"/>
                  </a:schemeClr>
                </a:solidFill>
                <a:latin typeface="Calibri" pitchFamily="34" charset="0"/>
              </a:rPr>
              <a:t>Ali ERDAL</a:t>
            </a:r>
          </a:p>
          <a:p>
            <a:pPr algn="ctr" defTabSz="914400"/>
            <a:r>
              <a:rPr lang="tr-TR" b="1" dirty="0" smtClean="0">
                <a:solidFill>
                  <a:schemeClr val="bg2">
                    <a:lumMod val="25000"/>
                  </a:schemeClr>
                </a:solidFill>
                <a:latin typeface="Calibri" pitchFamily="34" charset="0"/>
              </a:rPr>
              <a:t>(Ticaret Uzmanı, erdala@ticaret.gov.tr, Tel:0 312 204 88 48)</a:t>
            </a:r>
            <a:endParaRPr lang="tr-TR" b="1" dirty="0">
              <a:solidFill>
                <a:schemeClr val="bg2">
                  <a:lumMod val="25000"/>
                </a:schemeClr>
              </a:solidFill>
              <a:latin typeface="Calibri" pitchFamily="34" charset="0"/>
            </a:endParaRPr>
          </a:p>
        </p:txBody>
      </p:sp>
      <p:pic>
        <p:nvPicPr>
          <p:cNvPr id="15" name="Resim 1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196082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p:cNvSpPr>
          <p:nvPr/>
        </p:nvSpPr>
        <p:spPr bwMode="auto">
          <a:xfrm>
            <a:off x="857250" y="396875"/>
            <a:ext cx="8185150" cy="396875"/>
          </a:xfrm>
          <a:prstGeom prst="rect">
            <a:avLst/>
          </a:prstGeom>
          <a:noFill/>
          <a:ln w="9525">
            <a:noFill/>
            <a:miter lim="800000"/>
            <a:headEnd/>
            <a:tailEnd/>
          </a:ln>
        </p:spPr>
        <p:txBody>
          <a:bodyPr anchor="ctr"/>
          <a:lstStyle/>
          <a:p>
            <a:pPr algn="r" defTabSz="914400">
              <a:defRPr/>
            </a:pPr>
            <a:endParaRPr lang="tr-TR" sz="3200" b="1" dirty="0">
              <a:solidFill>
                <a:schemeClr val="bg1"/>
              </a:solidFill>
              <a:effectLst>
                <a:outerShdw blurRad="38100" dist="38100" dir="2700000" algn="tl">
                  <a:srgbClr val="000000">
                    <a:alpha val="43137"/>
                  </a:srgbClr>
                </a:outerShdw>
              </a:effectLst>
              <a:latin typeface="+mj-lt"/>
            </a:endParaRPr>
          </a:p>
        </p:txBody>
      </p:sp>
      <p:sp>
        <p:nvSpPr>
          <p:cNvPr id="35843" name="Text Box 7"/>
          <p:cNvSpPr txBox="1">
            <a:spLocks noChangeArrowheads="1"/>
          </p:cNvSpPr>
          <p:nvPr/>
        </p:nvSpPr>
        <p:spPr bwMode="auto">
          <a:xfrm>
            <a:off x="3451225" y="1323975"/>
            <a:ext cx="5187950" cy="1570038"/>
          </a:xfrm>
          <a:prstGeom prst="rect">
            <a:avLst/>
          </a:prstGeom>
          <a:noFill/>
          <a:ln w="9525">
            <a:noFill/>
            <a:miter lim="800000"/>
            <a:headEnd/>
            <a:tailEnd/>
          </a:ln>
        </p:spPr>
        <p:txBody>
          <a:bodyPr>
            <a:spAutoFit/>
          </a:bodyPr>
          <a:lstStyle/>
          <a:p>
            <a:pPr algn="just"/>
            <a:r>
              <a:rPr lang="tr-TR" altLang="tr-TR" sz="2400" b="1" dirty="0" smtClean="0">
                <a:latin typeface="Calibri" pitchFamily="34" charset="0"/>
                <a:cs typeface="Arial" pitchFamily="34" charset="0"/>
              </a:rPr>
              <a:t>2017/4 </a:t>
            </a:r>
            <a:r>
              <a:rPr lang="tr-TR" altLang="tr-TR" sz="2400" b="1" dirty="0">
                <a:latin typeface="Calibri" pitchFamily="34" charset="0"/>
                <a:cs typeface="Arial" pitchFamily="34" charset="0"/>
              </a:rPr>
              <a:t>sayılı Yurtdışında Gerçekleştirilen Fuar Katılımlarının   </a:t>
            </a:r>
            <a:r>
              <a:rPr lang="tr-TR" altLang="tr-TR" sz="2400" b="1" dirty="0" smtClean="0">
                <a:latin typeface="Calibri" pitchFamily="34" charset="0"/>
                <a:cs typeface="Arial" pitchFamily="34" charset="0"/>
              </a:rPr>
              <a:t>Desteklenmesine İlişkin Karar</a:t>
            </a:r>
            <a:endParaRPr lang="tr-TR" altLang="tr-TR" sz="2400" b="1" dirty="0">
              <a:latin typeface="Calibri" pitchFamily="34" charset="0"/>
              <a:cs typeface="Arial" pitchFamily="34" charset="0"/>
            </a:endParaRPr>
          </a:p>
          <a:p>
            <a:pPr eaLnBrk="1" hangingPunct="1"/>
            <a:r>
              <a:rPr lang="tr-TR" altLang="tr-TR" sz="2400" b="1" dirty="0">
                <a:latin typeface="Calibri" pitchFamily="34" charset="0"/>
                <a:cs typeface="Arial" pitchFamily="34" charset="0"/>
              </a:rPr>
              <a:t>	</a:t>
            </a:r>
          </a:p>
        </p:txBody>
      </p:sp>
      <p:sp>
        <p:nvSpPr>
          <p:cNvPr id="21514" name="Text Box 10"/>
          <p:cNvSpPr txBox="1">
            <a:spLocks noChangeArrowheads="1"/>
          </p:cNvSpPr>
          <p:nvPr/>
        </p:nvSpPr>
        <p:spPr bwMode="auto">
          <a:xfrm>
            <a:off x="342900" y="3330575"/>
            <a:ext cx="2755900" cy="492125"/>
          </a:xfrm>
          <a:prstGeom prst="rect">
            <a:avLst/>
          </a:prstGeom>
          <a:noFill/>
          <a:ln>
            <a:noFill/>
          </a:ln>
          <a:effectLst/>
          <a:extLst/>
        </p:spPr>
        <p:txBody>
          <a:bodyPr>
            <a:spAutoFit/>
          </a:bodyPr>
          <a:lstStyle/>
          <a:p>
            <a:pPr>
              <a:defRPr/>
            </a:pPr>
            <a:r>
              <a:rPr lang="tr-TR" sz="2600" b="1" dirty="0">
                <a:latin typeface="+mn-lt"/>
              </a:rPr>
              <a:t>AMAÇ</a:t>
            </a:r>
          </a:p>
        </p:txBody>
      </p:sp>
      <p:sp>
        <p:nvSpPr>
          <p:cNvPr id="35845" name="AutoShape 6"/>
          <p:cNvSpPr>
            <a:spLocks/>
          </p:cNvSpPr>
          <p:nvPr/>
        </p:nvSpPr>
        <p:spPr bwMode="auto">
          <a:xfrm>
            <a:off x="2649538" y="134778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21516" name="Text Box 12"/>
          <p:cNvSpPr txBox="1">
            <a:spLocks noChangeArrowheads="1"/>
          </p:cNvSpPr>
          <p:nvPr/>
        </p:nvSpPr>
        <p:spPr bwMode="auto">
          <a:xfrm>
            <a:off x="342900" y="1662113"/>
            <a:ext cx="2619375" cy="492125"/>
          </a:xfrm>
          <a:prstGeom prst="rect">
            <a:avLst/>
          </a:prstGeom>
          <a:noFill/>
          <a:ln>
            <a:noFill/>
          </a:ln>
          <a:effectLst/>
          <a:extLst/>
        </p:spPr>
        <p:txBody>
          <a:bodyPr>
            <a:spAutoFit/>
          </a:bodyPr>
          <a:lstStyle/>
          <a:p>
            <a:pPr>
              <a:defRPr/>
            </a:pPr>
            <a:r>
              <a:rPr lang="tr-TR" sz="2600" b="1" dirty="0">
                <a:latin typeface="+mn-lt"/>
              </a:rPr>
              <a:t>MEVZUAT</a:t>
            </a:r>
            <a:endParaRPr lang="tr-TR" sz="2600" dirty="0">
              <a:latin typeface="+mn-lt"/>
            </a:endParaRPr>
          </a:p>
        </p:txBody>
      </p:sp>
      <p:sp>
        <p:nvSpPr>
          <p:cNvPr id="21517" name="Text Box 13"/>
          <p:cNvSpPr txBox="1">
            <a:spLocks noChangeArrowheads="1"/>
          </p:cNvSpPr>
          <p:nvPr/>
        </p:nvSpPr>
        <p:spPr bwMode="auto">
          <a:xfrm>
            <a:off x="3533775" y="2863850"/>
            <a:ext cx="5105400" cy="1570038"/>
          </a:xfrm>
          <a:prstGeom prst="rect">
            <a:avLst/>
          </a:prstGeom>
          <a:noFill/>
          <a:ln>
            <a:noFill/>
          </a:ln>
          <a:effectLst/>
          <a:extLst/>
        </p:spPr>
        <p:txBody>
          <a:bodyPr>
            <a:spAutoFit/>
          </a:bodyPr>
          <a:lstStyle/>
          <a:p>
            <a:pPr algn="just">
              <a:defRPr/>
            </a:pPr>
            <a:r>
              <a:rPr lang="tr-TR" sz="2400" b="1" dirty="0">
                <a:latin typeface="+mj-lt"/>
              </a:rPr>
              <a:t>Şirketlerimizin yurt dışı fuarlara iştiraklerinin ve sektörel nitelikteki uluslararası fuarlara bireysel katılımlarının özendirilmesi</a:t>
            </a:r>
          </a:p>
        </p:txBody>
      </p:sp>
      <p:sp>
        <p:nvSpPr>
          <p:cNvPr id="35848" name="AutoShape 6"/>
          <p:cNvSpPr>
            <a:spLocks/>
          </p:cNvSpPr>
          <p:nvPr/>
        </p:nvSpPr>
        <p:spPr bwMode="auto">
          <a:xfrm>
            <a:off x="2686050" y="3092450"/>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35849" name="AutoShape 6"/>
          <p:cNvSpPr>
            <a:spLocks/>
          </p:cNvSpPr>
          <p:nvPr/>
        </p:nvSpPr>
        <p:spPr bwMode="auto">
          <a:xfrm>
            <a:off x="2635250" y="134778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35852" name="AutoShape 6"/>
          <p:cNvSpPr>
            <a:spLocks/>
          </p:cNvSpPr>
          <p:nvPr/>
        </p:nvSpPr>
        <p:spPr bwMode="auto">
          <a:xfrm>
            <a:off x="2713038" y="4897438"/>
            <a:ext cx="360362"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4" name="Text Box 10"/>
          <p:cNvSpPr txBox="1">
            <a:spLocks noChangeArrowheads="1"/>
          </p:cNvSpPr>
          <p:nvPr/>
        </p:nvSpPr>
        <p:spPr bwMode="auto">
          <a:xfrm>
            <a:off x="342900" y="5192713"/>
            <a:ext cx="2755900" cy="492125"/>
          </a:xfrm>
          <a:prstGeom prst="rect">
            <a:avLst/>
          </a:prstGeom>
          <a:noFill/>
          <a:ln>
            <a:noFill/>
          </a:ln>
          <a:effectLst/>
          <a:extLst/>
        </p:spPr>
        <p:txBody>
          <a:bodyPr>
            <a:spAutoFit/>
          </a:bodyPr>
          <a:lstStyle/>
          <a:p>
            <a:pPr>
              <a:defRPr/>
            </a:pPr>
            <a:r>
              <a:rPr lang="tr-TR" sz="2600" b="1" dirty="0">
                <a:latin typeface="+mn-lt"/>
              </a:rPr>
              <a:t>KAPSAM</a:t>
            </a:r>
          </a:p>
        </p:txBody>
      </p:sp>
      <p:sp>
        <p:nvSpPr>
          <p:cNvPr id="15" name="Text Box 13"/>
          <p:cNvSpPr txBox="1">
            <a:spLocks noChangeArrowheads="1"/>
          </p:cNvSpPr>
          <p:nvPr/>
        </p:nvSpPr>
        <p:spPr bwMode="auto">
          <a:xfrm>
            <a:off x="3248025" y="4654550"/>
            <a:ext cx="5391150" cy="1200150"/>
          </a:xfrm>
          <a:prstGeom prst="rect">
            <a:avLst/>
          </a:prstGeom>
          <a:noFill/>
          <a:ln>
            <a:noFill/>
          </a:ln>
          <a:effectLst/>
          <a:extLst/>
        </p:spPr>
        <p:txBody>
          <a:bodyPr>
            <a:spAutoFit/>
          </a:bodyPr>
          <a:lstStyle/>
          <a:p>
            <a:pPr marL="342900" indent="-342900" algn="just">
              <a:buFontTx/>
              <a:buChar char="-"/>
              <a:defRPr/>
            </a:pPr>
            <a:endParaRPr lang="tr-TR" sz="2400" b="1" dirty="0">
              <a:latin typeface="+mn-lt"/>
            </a:endParaRPr>
          </a:p>
          <a:p>
            <a:pPr marL="342900" indent="-342900" algn="just">
              <a:buFont typeface="Arial" pitchFamily="34" charset="0"/>
              <a:buChar char="•"/>
              <a:defRPr/>
            </a:pPr>
            <a:r>
              <a:rPr lang="tr-TR" sz="2400" b="1" dirty="0">
                <a:latin typeface="+mn-lt"/>
              </a:rPr>
              <a:t>Şirketler</a:t>
            </a:r>
          </a:p>
          <a:p>
            <a:pPr marL="342900" indent="-342900" algn="just">
              <a:buFont typeface="Arial" pitchFamily="34" charset="0"/>
              <a:buChar char="•"/>
              <a:defRPr/>
            </a:pPr>
            <a:r>
              <a:rPr lang="tr-TR" sz="2400" b="1" dirty="0" smtClean="0">
                <a:latin typeface="+mn-lt"/>
              </a:rPr>
              <a:t>Üretici/İmalatçı </a:t>
            </a:r>
            <a:r>
              <a:rPr lang="tr-TR" sz="2400" b="1" dirty="0">
                <a:latin typeface="+mn-lt"/>
              </a:rPr>
              <a:t>Organizasyonları</a:t>
            </a:r>
          </a:p>
        </p:txBody>
      </p:sp>
      <p:sp>
        <p:nvSpPr>
          <p:cNvPr id="35855" name="AutoShape 6"/>
          <p:cNvSpPr>
            <a:spLocks/>
          </p:cNvSpPr>
          <p:nvPr/>
        </p:nvSpPr>
        <p:spPr bwMode="auto">
          <a:xfrm>
            <a:off x="2686050" y="4897438"/>
            <a:ext cx="360363" cy="1152525"/>
          </a:xfrm>
          <a:prstGeom prst="leftBrace">
            <a:avLst>
              <a:gd name="adj1" fmla="val 26652"/>
              <a:gd name="adj2" fmla="val 50000"/>
            </a:avLst>
          </a:prstGeom>
          <a:noFill/>
          <a:ln w="28575">
            <a:solidFill>
              <a:srgbClr val="FF0000"/>
            </a:solidFill>
            <a:round/>
            <a:headEnd/>
            <a:tailEnd type="triangle" w="med" len="med"/>
          </a:ln>
        </p:spPr>
        <p:txBody>
          <a:bodyPr wrap="none" lIns="90488" tIns="44450" rIns="90488" bIns="44450" anchor="ctr"/>
          <a:lstStyle/>
          <a:p>
            <a:pPr eaLnBrk="1" hangingPunct="1"/>
            <a:endParaRPr lang="tr-TR" altLang="tr-TR"/>
          </a:p>
        </p:txBody>
      </p:sp>
      <p:sp>
        <p:nvSpPr>
          <p:cNvPr id="17" name="Metin kutusu 16"/>
          <p:cNvSpPr txBox="1"/>
          <p:nvPr/>
        </p:nvSpPr>
        <p:spPr>
          <a:xfrm>
            <a:off x="1130300" y="227013"/>
            <a:ext cx="7740650" cy="646331"/>
          </a:xfrm>
          <a:prstGeom prst="rect">
            <a:avLst/>
          </a:prstGeom>
          <a:noFill/>
        </p:spPr>
        <p:txBody>
          <a:bodyPr>
            <a:spAutoFit/>
          </a:bodyPr>
          <a:lstStyle/>
          <a:p>
            <a:pPr algn="ctr">
              <a:defRPr/>
            </a:pPr>
            <a:r>
              <a:rPr lang="tr-TR" sz="3600" b="1" dirty="0" smtClean="0">
                <a:solidFill>
                  <a:schemeClr val="bg1"/>
                </a:solidFill>
                <a:latin typeface="+mj-lt"/>
              </a:rPr>
              <a:t>YURT DIŞI FUAR </a:t>
            </a:r>
            <a:r>
              <a:rPr lang="tr-TR" sz="3600" b="1" dirty="0">
                <a:solidFill>
                  <a:schemeClr val="bg1"/>
                </a:solidFill>
                <a:latin typeface="+mj-lt"/>
              </a:rPr>
              <a:t>DESTEĞİ</a:t>
            </a:r>
          </a:p>
        </p:txBody>
      </p:sp>
      <p:sp>
        <p:nvSpPr>
          <p:cNvPr id="4" name="Slayt Numarası Yer Tutucusu 3"/>
          <p:cNvSpPr>
            <a:spLocks noGrp="1"/>
          </p:cNvSpPr>
          <p:nvPr>
            <p:ph type="sldNum" sz="quarter" idx="11"/>
          </p:nvPr>
        </p:nvSpPr>
        <p:spPr/>
        <p:txBody>
          <a:bodyPr/>
          <a:lstStyle/>
          <a:p>
            <a:pPr>
              <a:defRPr/>
            </a:pPr>
            <a:fld id="{AD1C5CF6-98F3-437A-B6F2-E85F9FF3CE2A}" type="slidenum">
              <a:rPr lang="en-US" altLang="tr-TR" smtClean="0"/>
              <a:pPr>
                <a:defRPr/>
              </a:pPr>
              <a:t>2</a:t>
            </a:fld>
            <a:endParaRPr lang="en-US" altLang="tr-TR"/>
          </a:p>
        </p:txBody>
      </p:sp>
      <p:sp>
        <p:nvSpPr>
          <p:cNvPr id="16"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a:t>
            </a:r>
            <a:r>
              <a:rPr lang="tr-TR" sz="1400" dirty="0"/>
              <a:t>Bakanlığı (</a:t>
            </a:r>
            <a:r>
              <a:rPr lang="tr-TR" sz="1400"/>
              <a:t>www.ticaret.gov.tr</a:t>
            </a:r>
            <a:r>
              <a:rPr lang="tr-TR" sz="1400" dirty="0" smtClean="0"/>
              <a:t>) - </a:t>
            </a:r>
            <a:r>
              <a:rPr lang="tr-TR" sz="1400" dirty="0"/>
              <a:t>İhracat </a:t>
            </a:r>
            <a:r>
              <a:rPr lang="tr-TR" sz="1400" dirty="0" smtClean="0"/>
              <a:t>Genel Müdürlüğü</a:t>
            </a:r>
            <a:endParaRPr lang="tr-TR" sz="1400" dirty="0"/>
          </a:p>
        </p:txBody>
      </p:sp>
      <p:pic>
        <p:nvPicPr>
          <p:cNvPr id="1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
        <p:nvSpPr>
          <p:cNvPr id="19" name="On İki Kenarlı 18"/>
          <p:cNvSpPr/>
          <p:nvPr/>
        </p:nvSpPr>
        <p:spPr>
          <a:xfrm>
            <a:off x="7978775" y="382588"/>
            <a:ext cx="593725" cy="461962"/>
          </a:xfrm>
          <a:prstGeom prst="dodec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4400" dirty="0" smtClean="0"/>
              <a:t>4</a:t>
            </a:r>
            <a:endParaRPr lang="tr-TR" sz="4400" dirty="0"/>
          </a:p>
        </p:txBody>
      </p:sp>
    </p:spTree>
    <p:extLst>
      <p:ext uri="{BB962C8B-B14F-4D97-AF65-F5344CB8AC3E}">
        <p14:creationId xmlns:p14="http://schemas.microsoft.com/office/powerpoint/2010/main" val="1599552750"/>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AD1C5CF6-98F3-437A-B6F2-E85F9FF3CE2A}" type="slidenum">
              <a:rPr lang="en-US" altLang="tr-TR" smtClean="0"/>
              <a:pPr>
                <a:defRPr/>
              </a:pPr>
              <a:t>3</a:t>
            </a:fld>
            <a:endParaRPr lang="en-US" altLang="tr-TR"/>
          </a:p>
        </p:txBody>
      </p:sp>
      <p:sp>
        <p:nvSpPr>
          <p:cNvPr id="9" name="Metin kutusu 8"/>
          <p:cNvSpPr txBox="1"/>
          <p:nvPr/>
        </p:nvSpPr>
        <p:spPr>
          <a:xfrm>
            <a:off x="1130300" y="227013"/>
            <a:ext cx="7740650" cy="646331"/>
          </a:xfrm>
          <a:prstGeom prst="rect">
            <a:avLst/>
          </a:prstGeom>
          <a:noFill/>
        </p:spPr>
        <p:txBody>
          <a:bodyPr>
            <a:spAutoFit/>
          </a:bodyPr>
          <a:lstStyle/>
          <a:p>
            <a:pPr algn="ctr">
              <a:defRPr/>
            </a:pPr>
            <a:r>
              <a:rPr lang="tr-TR" sz="3600" b="1" dirty="0" smtClean="0">
                <a:solidFill>
                  <a:schemeClr val="bg1"/>
                </a:solidFill>
                <a:latin typeface="+mj-lt"/>
              </a:rPr>
              <a:t>YURT DIŞI FUAR </a:t>
            </a:r>
            <a:r>
              <a:rPr lang="tr-TR" sz="3600" b="1" dirty="0">
                <a:solidFill>
                  <a:schemeClr val="bg1"/>
                </a:solidFill>
                <a:latin typeface="+mj-lt"/>
              </a:rPr>
              <a:t>DESTEĞİ</a:t>
            </a:r>
          </a:p>
        </p:txBody>
      </p:sp>
      <p:sp>
        <p:nvSpPr>
          <p:cNvPr id="13" name="İçerik Yer Tutucusu 2"/>
          <p:cNvSpPr txBox="1">
            <a:spLocks/>
          </p:cNvSpPr>
          <p:nvPr/>
        </p:nvSpPr>
        <p:spPr bwMode="auto">
          <a:xfrm rot="16200000">
            <a:off x="3147848" y="-310055"/>
            <a:ext cx="3310759" cy="7735613"/>
          </a:xfrm>
          <a:prstGeom prst="rect">
            <a:avLst/>
          </a:prstGeom>
          <a:noFill/>
          <a:ln w="9525">
            <a:noFill/>
            <a:miter lim="800000"/>
            <a:headEnd/>
            <a:tailEnd/>
          </a:ln>
        </p:spPr>
        <p:txBody>
          <a:bodyPr vert="eaVert"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accent6"/>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accent6"/>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accent6"/>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accent6"/>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accent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lnSpc>
                <a:spcPct val="150000"/>
              </a:lnSpc>
              <a:defRPr/>
            </a:pPr>
            <a:r>
              <a:rPr lang="tr-TR" sz="2400" b="1" dirty="0" smtClean="0">
                <a:solidFill>
                  <a:srgbClr val="0070C0"/>
                </a:solidFill>
              </a:rPr>
              <a:t>YURT DIŞI FUAR ORGANİZASYONU KAPSAMINDA</a:t>
            </a:r>
          </a:p>
          <a:p>
            <a:pPr lvl="1" defTabSz="914400">
              <a:lnSpc>
                <a:spcPct val="150000"/>
              </a:lnSpc>
              <a:buFont typeface="Arial" charset="0"/>
              <a:buChar char="–"/>
              <a:defRPr/>
            </a:pPr>
            <a:r>
              <a:rPr lang="tr-TR" sz="2400" dirty="0" smtClean="0">
                <a:solidFill>
                  <a:schemeClr val="tx1"/>
                </a:solidFill>
              </a:rPr>
              <a:t>TÜRK İHRAÇ ÜRÜNLERİ FUARI</a:t>
            </a:r>
          </a:p>
          <a:p>
            <a:pPr lvl="1" defTabSz="914400">
              <a:lnSpc>
                <a:spcPct val="150000"/>
              </a:lnSpc>
              <a:buFont typeface="Arial" charset="0"/>
              <a:buChar char="–"/>
              <a:defRPr/>
            </a:pPr>
            <a:r>
              <a:rPr lang="tr-TR" sz="2400" dirty="0" smtClean="0">
                <a:solidFill>
                  <a:schemeClr val="tx1"/>
                </a:solidFill>
              </a:rPr>
              <a:t>SEKTÖREL TÜRK İHRAÇ ÜRÜNLERİ FUARI</a:t>
            </a:r>
          </a:p>
          <a:p>
            <a:pPr lvl="1" defTabSz="914400">
              <a:lnSpc>
                <a:spcPct val="150000"/>
              </a:lnSpc>
              <a:buFont typeface="Arial" charset="0"/>
              <a:buChar char="–"/>
              <a:defRPr/>
            </a:pPr>
            <a:r>
              <a:rPr lang="tr-TR" sz="2400" dirty="0" smtClean="0">
                <a:solidFill>
                  <a:schemeClr val="tx1"/>
                </a:solidFill>
              </a:rPr>
              <a:t>YABANCI FİRMA KATILIMLI SEKTÖREL FUAR</a:t>
            </a:r>
          </a:p>
          <a:p>
            <a:pPr lvl="1" defTabSz="914400">
              <a:lnSpc>
                <a:spcPct val="150000"/>
              </a:lnSpc>
              <a:buFont typeface="Arial" charset="0"/>
              <a:buChar char="–"/>
              <a:defRPr/>
            </a:pPr>
            <a:r>
              <a:rPr lang="tr-TR" sz="2400" dirty="0">
                <a:solidFill>
                  <a:schemeClr val="tx1"/>
                </a:solidFill>
              </a:rPr>
              <a:t>MİLLİ KATILIM </a:t>
            </a:r>
            <a:r>
              <a:rPr lang="tr-TR" sz="2400" dirty="0" smtClean="0">
                <a:solidFill>
                  <a:schemeClr val="tx1"/>
                </a:solidFill>
              </a:rPr>
              <a:t>ORGANİZASYONLARI</a:t>
            </a:r>
          </a:p>
          <a:p>
            <a:pPr defTabSz="914400">
              <a:lnSpc>
                <a:spcPct val="150000"/>
              </a:lnSpc>
              <a:defRPr/>
            </a:pPr>
            <a:r>
              <a:rPr lang="tr-TR" sz="2400" b="1" dirty="0" smtClean="0">
                <a:solidFill>
                  <a:srgbClr val="0070C0"/>
                </a:solidFill>
              </a:rPr>
              <a:t>BİREYSEL KATILIMLI FUARLAR</a:t>
            </a:r>
          </a:p>
          <a:p>
            <a:pPr marL="457200" lvl="1" indent="0" defTabSz="914400">
              <a:buFont typeface="Arial" pitchFamily="34" charset="0"/>
              <a:buNone/>
              <a:defRPr/>
            </a:pPr>
            <a:endParaRPr lang="tr-TR" dirty="0"/>
          </a:p>
        </p:txBody>
      </p:sp>
      <p:sp>
        <p:nvSpPr>
          <p:cNvPr id="14" name="Dikdörtgen 13"/>
          <p:cNvSpPr/>
          <p:nvPr/>
        </p:nvSpPr>
        <p:spPr>
          <a:xfrm>
            <a:off x="1576552" y="1159758"/>
            <a:ext cx="5129047" cy="584775"/>
          </a:xfrm>
          <a:prstGeom prst="rect">
            <a:avLst/>
          </a:prstGeom>
        </p:spPr>
        <p:txBody>
          <a:bodyPr wrap="square">
            <a:spAutoFit/>
          </a:bodyPr>
          <a:lstStyle/>
          <a:p>
            <a:r>
              <a:rPr lang="tr-TR" altLang="tr-TR" sz="3200" b="1" dirty="0">
                <a:solidFill>
                  <a:srgbClr val="0070C0"/>
                </a:solidFill>
                <a:effectLst>
                  <a:outerShdw blurRad="38100" dist="38100" dir="2700000" algn="tl">
                    <a:srgbClr val="000000">
                      <a:alpha val="43137"/>
                    </a:srgbClr>
                  </a:outerShdw>
                </a:effectLst>
                <a:latin typeface="Calibri" panose="020F0502020204030204" pitchFamily="34" charset="0"/>
              </a:rPr>
              <a:t>KATILIM TÜRLERİ</a:t>
            </a:r>
            <a:endParaRPr lang="tr-TR" sz="3200" dirty="0"/>
          </a:p>
        </p:txBody>
      </p:sp>
      <p:sp>
        <p:nvSpPr>
          <p:cNvPr id="6"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a:t>
            </a:r>
            <a:r>
              <a:rPr lang="tr-TR" sz="1400" dirty="0"/>
              <a:t>Bakanlığı (www.ticaret.gov.tr</a:t>
            </a:r>
            <a:r>
              <a:rPr lang="tr-TR" sz="1400" dirty="0" smtClean="0"/>
              <a:t>) - </a:t>
            </a:r>
            <a:r>
              <a:rPr lang="tr-TR" sz="1400" dirty="0"/>
              <a:t>İhracat </a:t>
            </a:r>
            <a:r>
              <a:rPr lang="tr-TR" sz="1400" dirty="0" smtClean="0"/>
              <a:t>Genel Müdürlüğü</a:t>
            </a:r>
            <a:endParaRPr lang="tr-TR" sz="1400" dirty="0"/>
          </a:p>
        </p:txBody>
      </p:sp>
      <p:pic>
        <p:nvPicPr>
          <p:cNvPr id="7"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932409584"/>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AD1C5CF6-98F3-437A-B6F2-E85F9FF3CE2A}" type="slidenum">
              <a:rPr lang="en-US" altLang="tr-TR" smtClean="0"/>
              <a:pPr>
                <a:defRPr/>
              </a:pPr>
              <a:t>4</a:t>
            </a:fld>
            <a:endParaRPr lang="en-US" altLang="tr-TR"/>
          </a:p>
        </p:txBody>
      </p:sp>
      <p:sp>
        <p:nvSpPr>
          <p:cNvPr id="5" name="Metin kutusu 4"/>
          <p:cNvSpPr txBox="1"/>
          <p:nvPr/>
        </p:nvSpPr>
        <p:spPr>
          <a:xfrm>
            <a:off x="1130300" y="227013"/>
            <a:ext cx="7740650" cy="646331"/>
          </a:xfrm>
          <a:prstGeom prst="rect">
            <a:avLst/>
          </a:prstGeom>
          <a:noFill/>
        </p:spPr>
        <p:txBody>
          <a:bodyPr>
            <a:spAutoFit/>
          </a:bodyPr>
          <a:lstStyle/>
          <a:p>
            <a:pPr algn="ctr">
              <a:defRPr/>
            </a:pPr>
            <a:r>
              <a:rPr lang="tr-TR" sz="3600" b="1" dirty="0" smtClean="0">
                <a:solidFill>
                  <a:schemeClr val="bg1"/>
                </a:solidFill>
                <a:latin typeface="+mj-lt"/>
              </a:rPr>
              <a:t>YURT DIŞ FUAR </a:t>
            </a:r>
            <a:r>
              <a:rPr lang="tr-TR" sz="3600" b="1" dirty="0">
                <a:solidFill>
                  <a:schemeClr val="bg1"/>
                </a:solidFill>
                <a:latin typeface="+mj-lt"/>
              </a:rPr>
              <a:t>DESTEĞİ</a:t>
            </a:r>
          </a:p>
        </p:txBody>
      </p:sp>
      <p:sp>
        <p:nvSpPr>
          <p:cNvPr id="6" name="Text Box 5"/>
          <p:cNvSpPr txBox="1">
            <a:spLocks noChangeArrowheads="1"/>
          </p:cNvSpPr>
          <p:nvPr/>
        </p:nvSpPr>
        <p:spPr bwMode="auto">
          <a:xfrm>
            <a:off x="725213" y="955623"/>
            <a:ext cx="8071945" cy="59462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lr>
                <a:schemeClr val="accent1"/>
              </a:buClr>
              <a:buFont typeface="Wingdings" panose="05000000000000000000" pitchFamily="2" charset="2"/>
              <a:buChar char="§"/>
              <a:defRPr kumimoji="1" sz="2800">
                <a:solidFill>
                  <a:schemeClr val="tx1"/>
                </a:solidFill>
                <a:latin typeface="Arial" panose="020B0604020202020204" pitchFamily="34" charset="0"/>
              </a:defRPr>
            </a:lvl1pPr>
            <a:lvl2pPr marL="1143000" indent="-95250">
              <a:spcBef>
                <a:spcPct val="20000"/>
              </a:spcBef>
              <a:buClr>
                <a:schemeClr val="accent1"/>
              </a:buClr>
              <a:buFont typeface="Arial" panose="020B0604020202020204" pitchFamily="34" charset="0"/>
              <a:buChar char="–"/>
              <a:defRPr kumimoji="1" sz="24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4pPr>
            <a:lvl5pPr marL="20574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9pPr>
          </a:lstStyle>
          <a:p>
            <a:pPr algn="just" eaLnBrk="1" hangingPunct="1">
              <a:buClrTx/>
              <a:buNone/>
            </a:pPr>
            <a:endParaRPr kumimoji="0" lang="tr-TR" altLang="tr-TR" sz="1800" dirty="0">
              <a:solidFill>
                <a:srgbClr val="4D4D4D"/>
              </a:solidFill>
              <a:latin typeface="+mn-lt"/>
            </a:endParaRPr>
          </a:p>
          <a:p>
            <a:pPr algn="just" eaLnBrk="1" hangingPunct="1">
              <a:buClrTx/>
              <a:buFont typeface="Wingdings" panose="05000000000000000000" pitchFamily="2" charset="2"/>
              <a:buChar char="î"/>
            </a:pPr>
            <a:r>
              <a:rPr kumimoji="0" lang="tr-TR" altLang="tr-TR" sz="2400" dirty="0">
                <a:solidFill>
                  <a:srgbClr val="0070C0"/>
                </a:solidFill>
                <a:latin typeface="+mn-lt"/>
              </a:rPr>
              <a:t>Türk İhraç Ürünleri Fuarları : </a:t>
            </a:r>
            <a:r>
              <a:rPr kumimoji="0" lang="tr-TR" altLang="tr-TR" sz="1800" dirty="0">
                <a:latin typeface="+mn-lt"/>
              </a:rPr>
              <a:t>Yet</a:t>
            </a:r>
            <a:r>
              <a:rPr kumimoji="0" lang="tr-TR" altLang="tr-TR" sz="1800" dirty="0" smtClean="0">
                <a:latin typeface="+mn-lt"/>
              </a:rPr>
              <a:t>kili </a:t>
            </a:r>
            <a:r>
              <a:rPr kumimoji="0" lang="tr-TR" altLang="tr-TR" sz="1800" dirty="0">
                <a:latin typeface="+mn-lt"/>
              </a:rPr>
              <a:t>organizatörlerce sadece Türk ihraç ürünlerinin</a:t>
            </a:r>
            <a:r>
              <a:rPr kumimoji="0" lang="en-US" altLang="tr-TR" sz="1800" dirty="0">
                <a:latin typeface="+mn-lt"/>
              </a:rPr>
              <a:t> </a:t>
            </a:r>
            <a:r>
              <a:rPr kumimoji="0" lang="tr-TR" altLang="tr-TR" sz="1800" dirty="0">
                <a:latin typeface="+mn-lt"/>
              </a:rPr>
              <a:t>tanıtımı amacıyla düzenlenen genel nitelikli yurt dışı fuarlardır.</a:t>
            </a:r>
          </a:p>
          <a:p>
            <a:pPr algn="just" eaLnBrk="1" hangingPunct="1">
              <a:buClrTx/>
              <a:buFont typeface="Wingdings" panose="05000000000000000000" pitchFamily="2" charset="2"/>
              <a:buChar char="î"/>
            </a:pPr>
            <a:endParaRPr kumimoji="0" lang="tr-TR" altLang="tr-TR" sz="1200" dirty="0">
              <a:solidFill>
                <a:srgbClr val="4D4D4D"/>
              </a:solidFill>
              <a:latin typeface="+mn-lt"/>
            </a:endParaRPr>
          </a:p>
          <a:p>
            <a:pPr algn="just" eaLnBrk="1" hangingPunct="1">
              <a:buClrTx/>
              <a:buFont typeface="Wingdings" panose="05000000000000000000" pitchFamily="2" charset="2"/>
              <a:buChar char="î"/>
            </a:pPr>
            <a:r>
              <a:rPr kumimoji="0" lang="tr-TR" altLang="tr-TR" sz="2400" dirty="0" err="1">
                <a:solidFill>
                  <a:srgbClr val="0070C0"/>
                </a:solidFill>
                <a:latin typeface="+mn-lt"/>
              </a:rPr>
              <a:t>Sektörel</a:t>
            </a:r>
            <a:r>
              <a:rPr kumimoji="0" lang="tr-TR" altLang="tr-TR" sz="2400" dirty="0">
                <a:solidFill>
                  <a:srgbClr val="0070C0"/>
                </a:solidFill>
                <a:latin typeface="+mn-lt"/>
              </a:rPr>
              <a:t> Türk İhraç Ürünleri Fuarları : </a:t>
            </a:r>
            <a:r>
              <a:rPr kumimoji="0" lang="tr-TR" altLang="tr-TR" sz="1800" dirty="0">
                <a:latin typeface="+mn-lt"/>
              </a:rPr>
              <a:t>Y</a:t>
            </a:r>
            <a:r>
              <a:rPr kumimoji="0" lang="tr-TR" altLang="tr-TR" sz="1800" dirty="0" smtClean="0">
                <a:latin typeface="+mn-lt"/>
              </a:rPr>
              <a:t>etkili </a:t>
            </a:r>
            <a:r>
              <a:rPr kumimoji="0" lang="tr-TR" altLang="tr-TR" sz="1800" dirty="0">
                <a:latin typeface="+mn-lt"/>
              </a:rPr>
              <a:t>organizatörlerce sadece Türk ihraç ürünlerinin tanıtımı amacıyla düzenlenen </a:t>
            </a:r>
            <a:r>
              <a:rPr kumimoji="0" lang="tr-TR" altLang="tr-TR" sz="1800" dirty="0" err="1">
                <a:latin typeface="+mn-lt"/>
              </a:rPr>
              <a:t>sektörel</a:t>
            </a:r>
            <a:r>
              <a:rPr kumimoji="0" lang="tr-TR" altLang="tr-TR" sz="1800" dirty="0">
                <a:latin typeface="+mn-lt"/>
              </a:rPr>
              <a:t> nitelikli yurt</a:t>
            </a:r>
            <a:r>
              <a:rPr kumimoji="0" lang="en-US" altLang="tr-TR" sz="1800" dirty="0">
                <a:latin typeface="+mn-lt"/>
              </a:rPr>
              <a:t> </a:t>
            </a:r>
            <a:r>
              <a:rPr kumimoji="0" lang="tr-TR" altLang="tr-TR" sz="1800" dirty="0">
                <a:latin typeface="+mn-lt"/>
              </a:rPr>
              <a:t>dışı fuarlardır.</a:t>
            </a:r>
          </a:p>
          <a:p>
            <a:pPr algn="just" eaLnBrk="1" hangingPunct="1">
              <a:buClrTx/>
              <a:buFont typeface="Wingdings" panose="05000000000000000000" pitchFamily="2" charset="2"/>
              <a:buChar char="î"/>
            </a:pPr>
            <a:endParaRPr kumimoji="0" lang="tr-TR" altLang="tr-TR" sz="1200" dirty="0">
              <a:solidFill>
                <a:srgbClr val="4D4D4D"/>
              </a:solidFill>
              <a:latin typeface="+mn-lt"/>
            </a:endParaRPr>
          </a:p>
          <a:p>
            <a:pPr algn="just" eaLnBrk="1" hangingPunct="1">
              <a:buClrTx/>
              <a:buFont typeface="Wingdings" panose="05000000000000000000" pitchFamily="2" charset="2"/>
              <a:buChar char="î"/>
            </a:pPr>
            <a:r>
              <a:rPr kumimoji="0" lang="tr-TR" altLang="tr-TR" sz="2400" dirty="0">
                <a:solidFill>
                  <a:srgbClr val="0070C0"/>
                </a:solidFill>
                <a:latin typeface="+mn-lt"/>
              </a:rPr>
              <a:t>Yabancı Firma Katılımlı </a:t>
            </a:r>
            <a:r>
              <a:rPr kumimoji="0" lang="tr-TR" altLang="tr-TR" sz="2400" dirty="0" err="1">
                <a:solidFill>
                  <a:srgbClr val="0070C0"/>
                </a:solidFill>
                <a:latin typeface="+mn-lt"/>
              </a:rPr>
              <a:t>Sektörel</a:t>
            </a:r>
            <a:r>
              <a:rPr kumimoji="0" lang="tr-TR" altLang="tr-TR" sz="2400" dirty="0">
                <a:solidFill>
                  <a:srgbClr val="0070C0"/>
                </a:solidFill>
                <a:latin typeface="+mn-lt"/>
              </a:rPr>
              <a:t> Fuarlar : </a:t>
            </a:r>
            <a:r>
              <a:rPr kumimoji="0" lang="tr-TR" altLang="tr-TR" sz="1800" dirty="0" smtClean="0">
                <a:latin typeface="+mn-lt"/>
              </a:rPr>
              <a:t>Yurtdışında Türkiye’den </a:t>
            </a:r>
            <a:r>
              <a:rPr kumimoji="0" lang="tr-TR" altLang="tr-TR" sz="1800" dirty="0">
                <a:latin typeface="+mn-lt"/>
              </a:rPr>
              <a:t>y</a:t>
            </a:r>
            <a:r>
              <a:rPr kumimoji="0" lang="tr-TR" altLang="tr-TR" sz="1800" dirty="0" smtClean="0">
                <a:latin typeface="+mn-lt"/>
              </a:rPr>
              <a:t>etkili </a:t>
            </a:r>
            <a:r>
              <a:rPr kumimoji="0" lang="tr-TR" altLang="tr-TR" sz="1800" dirty="0">
                <a:latin typeface="+mn-lt"/>
              </a:rPr>
              <a:t>organizatörlerce </a:t>
            </a:r>
            <a:r>
              <a:rPr kumimoji="0" lang="tr-TR" altLang="tr-TR" sz="1800" dirty="0" smtClean="0">
                <a:latin typeface="+mn-lt"/>
              </a:rPr>
              <a:t>düzenlenen, </a:t>
            </a:r>
            <a:r>
              <a:rPr kumimoji="0" lang="tr-TR" altLang="tr-TR" sz="1800" dirty="0" err="1">
                <a:latin typeface="+mn-lt"/>
              </a:rPr>
              <a:t>sektörel</a:t>
            </a:r>
            <a:r>
              <a:rPr kumimoji="0" lang="tr-TR" altLang="tr-TR" sz="1800" dirty="0">
                <a:latin typeface="+mn-lt"/>
              </a:rPr>
              <a:t> nitelikli </a:t>
            </a:r>
            <a:r>
              <a:rPr kumimoji="0" lang="tr-TR" altLang="tr-TR" sz="1800" dirty="0" smtClean="0">
                <a:latin typeface="+mn-lt"/>
              </a:rPr>
              <a:t>ve yabancı </a:t>
            </a:r>
            <a:r>
              <a:rPr kumimoji="0" lang="tr-TR" altLang="tr-TR" sz="1800" dirty="0">
                <a:latin typeface="+mn-lt"/>
              </a:rPr>
              <a:t>firmaların da katıldığı fuarlardır</a:t>
            </a:r>
            <a:r>
              <a:rPr kumimoji="0" lang="tr-TR" altLang="tr-TR" sz="1800" dirty="0" smtClean="0">
                <a:latin typeface="+mn-lt"/>
              </a:rPr>
              <a:t>.</a:t>
            </a:r>
          </a:p>
          <a:p>
            <a:pPr algn="just" eaLnBrk="1" hangingPunct="1">
              <a:buClrTx/>
              <a:buNone/>
            </a:pPr>
            <a:endParaRPr kumimoji="0" lang="tr-TR" altLang="tr-TR" sz="1800" dirty="0">
              <a:latin typeface="+mn-lt"/>
            </a:endParaRPr>
          </a:p>
          <a:p>
            <a:pPr algn="just" eaLnBrk="1" hangingPunct="1">
              <a:buClrTx/>
              <a:buFont typeface="Wingdings" panose="05000000000000000000" pitchFamily="2" charset="2"/>
              <a:buChar char="î"/>
            </a:pPr>
            <a:r>
              <a:rPr kumimoji="0" lang="tr-TR" altLang="tr-TR" sz="2400" dirty="0">
                <a:solidFill>
                  <a:srgbClr val="0070C0"/>
                </a:solidFill>
              </a:rPr>
              <a:t>Milli Katılım Organizasyonları: </a:t>
            </a:r>
            <a:r>
              <a:rPr kumimoji="0" lang="tr-TR" altLang="tr-TR" sz="1800" u="sng" dirty="0"/>
              <a:t>Yabancı  ana  organizatörün </a:t>
            </a:r>
            <a:r>
              <a:rPr kumimoji="0" lang="tr-TR" altLang="tr-TR" sz="1800" dirty="0"/>
              <a:t>düzenlediği fuara yetkili  organizatör koordinatörlüğünde Türk katılımcıların iştirakidir.</a:t>
            </a:r>
          </a:p>
          <a:p>
            <a:pPr lvl="1" algn="just" eaLnBrk="1" hangingPunct="1">
              <a:buClrTx/>
              <a:buFont typeface="Wingdings" panose="05000000000000000000" pitchFamily="2" charset="2"/>
              <a:buChar char="î"/>
            </a:pPr>
            <a:r>
              <a:rPr kumimoji="0" lang="tr-TR" altLang="tr-TR" sz="1800" dirty="0"/>
              <a:t>Genel nitelikli</a:t>
            </a:r>
          </a:p>
          <a:p>
            <a:pPr lvl="1" algn="just" eaLnBrk="1" hangingPunct="1">
              <a:buClrTx/>
              <a:buFont typeface="Wingdings" panose="05000000000000000000" pitchFamily="2" charset="2"/>
              <a:buChar char="î"/>
            </a:pPr>
            <a:r>
              <a:rPr kumimoji="0" lang="tr-TR" altLang="tr-TR" sz="1800" dirty="0" err="1"/>
              <a:t>Sektörel</a:t>
            </a:r>
            <a:r>
              <a:rPr kumimoji="0" lang="tr-TR" altLang="tr-TR" sz="1800" dirty="0"/>
              <a:t> nitelikli</a:t>
            </a:r>
          </a:p>
          <a:p>
            <a:pPr eaLnBrk="1" hangingPunct="1">
              <a:buClrTx/>
              <a:buFont typeface="Wingdings" panose="05000000000000000000" pitchFamily="2" charset="2"/>
              <a:buChar char="î"/>
            </a:pPr>
            <a:endParaRPr kumimoji="0" lang="en-US" altLang="tr-TR" sz="1800" dirty="0">
              <a:solidFill>
                <a:srgbClr val="4D4D4D"/>
              </a:solidFill>
              <a:latin typeface="+mn-lt"/>
            </a:endParaRPr>
          </a:p>
        </p:txBody>
      </p:sp>
      <p:sp>
        <p:nvSpPr>
          <p:cNvPr id="7"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a:t>
            </a:r>
            <a:r>
              <a:rPr lang="tr-TR" sz="1400" dirty="0"/>
              <a:t>Bakanlığı (www.ticaret.gov.tr</a:t>
            </a:r>
            <a:r>
              <a:rPr lang="tr-TR" sz="1400" dirty="0" smtClean="0"/>
              <a:t>) - İhracat Genel Müdürlüğü</a:t>
            </a:r>
            <a:endParaRPr lang="tr-TR" sz="1400" dirty="0"/>
          </a:p>
        </p:txBody>
      </p:sp>
      <p:pic>
        <p:nvPicPr>
          <p:cNvPr id="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1139206349"/>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1"/>
          </p:nvPr>
        </p:nvSpPr>
        <p:spPr/>
        <p:txBody>
          <a:bodyPr/>
          <a:lstStyle/>
          <a:p>
            <a:pPr>
              <a:defRPr/>
            </a:pPr>
            <a:fld id="{AD1C5CF6-98F3-437A-B6F2-E85F9FF3CE2A}" type="slidenum">
              <a:rPr lang="en-US" altLang="tr-TR" smtClean="0"/>
              <a:pPr>
                <a:defRPr/>
              </a:pPr>
              <a:t>5</a:t>
            </a:fld>
            <a:endParaRPr lang="en-US" altLang="tr-TR"/>
          </a:p>
        </p:txBody>
      </p:sp>
      <p:sp>
        <p:nvSpPr>
          <p:cNvPr id="5" name="İçerik Yer Tutucusu 2"/>
          <p:cNvSpPr>
            <a:spLocks noGrp="1"/>
          </p:cNvSpPr>
          <p:nvPr>
            <p:ph type="body" orient="vert" idx="1"/>
          </p:nvPr>
        </p:nvSpPr>
        <p:spPr>
          <a:xfrm rot="16200000">
            <a:off x="2585543" y="-378373"/>
            <a:ext cx="4330262" cy="7861740"/>
          </a:xfrm>
        </p:spPr>
        <p:txBody>
          <a:bodyPr/>
          <a:lstStyle/>
          <a:p>
            <a:pPr marL="0" indent="0" algn="just">
              <a:buNone/>
            </a:pPr>
            <a:r>
              <a:rPr lang="tr-TR" b="1" dirty="0" smtClean="0">
                <a:solidFill>
                  <a:srgbClr val="0070C0"/>
                </a:solidFill>
                <a:effectLst>
                  <a:outerShdw blurRad="38100" dist="38100" dir="2700000" algn="tl">
                    <a:srgbClr val="000000">
                      <a:alpha val="43137"/>
                    </a:srgbClr>
                  </a:outerShdw>
                </a:effectLst>
                <a:cs typeface="Arial" panose="020B0604020202020204" pitchFamily="34" charset="0"/>
              </a:rPr>
              <a:t>BİREYSEL KATILIM:</a:t>
            </a:r>
          </a:p>
          <a:p>
            <a:pPr marL="0" indent="0" algn="just">
              <a:buNone/>
            </a:pPr>
            <a:endParaRPr lang="tr-TR" sz="2800" dirty="0">
              <a:solidFill>
                <a:schemeClr val="tx1"/>
              </a:solidFill>
              <a:cs typeface="Arial" panose="020B0604020202020204" pitchFamily="34" charset="0"/>
            </a:endParaRPr>
          </a:p>
          <a:p>
            <a:pPr marL="0" indent="0" algn="just">
              <a:buNone/>
            </a:pPr>
            <a:r>
              <a:rPr lang="tr-TR" sz="2800" dirty="0" smtClean="0">
                <a:solidFill>
                  <a:schemeClr val="tx1"/>
                </a:solidFill>
                <a:cs typeface="Arial" panose="020B0604020202020204" pitchFamily="34" charset="0"/>
              </a:rPr>
              <a:t>İhracatçı </a:t>
            </a:r>
            <a:r>
              <a:rPr lang="tr-TR" sz="2800" dirty="0">
                <a:solidFill>
                  <a:schemeClr val="tx1"/>
                </a:solidFill>
                <a:cs typeface="Arial" panose="020B0604020202020204" pitchFamily="34" charset="0"/>
              </a:rPr>
              <a:t>Birlikleri Genel Sekreterliklerinden gelen taleplere istinaden veya</a:t>
            </a:r>
            <a:r>
              <a:rPr lang="tr-TR" sz="2800" b="1" dirty="0">
                <a:solidFill>
                  <a:schemeClr val="tx1"/>
                </a:solidFill>
                <a:cs typeface="Arial" panose="020B0604020202020204" pitchFamily="34" charset="0"/>
              </a:rPr>
              <a:t> </a:t>
            </a:r>
            <a:r>
              <a:rPr lang="tr-TR" sz="2800" dirty="0" err="1">
                <a:solidFill>
                  <a:schemeClr val="tx1"/>
                </a:solidFill>
                <a:cs typeface="Arial" panose="020B0604020202020204" pitchFamily="34" charset="0"/>
              </a:rPr>
              <a:t>re’sen</a:t>
            </a:r>
            <a:r>
              <a:rPr lang="tr-TR" sz="2800" dirty="0">
                <a:solidFill>
                  <a:schemeClr val="tx1"/>
                </a:solidFill>
                <a:cs typeface="Arial" panose="020B0604020202020204" pitchFamily="34" charset="0"/>
              </a:rPr>
              <a:t> Bakanlıkça </a:t>
            </a:r>
            <a:r>
              <a:rPr lang="tr-TR" sz="2800" dirty="0" smtClean="0">
                <a:solidFill>
                  <a:schemeClr val="tx1"/>
                </a:solidFill>
                <a:cs typeface="Arial" panose="020B0604020202020204" pitchFamily="34" charset="0"/>
              </a:rPr>
              <a:t>belirlenerek </a:t>
            </a:r>
            <a:r>
              <a:rPr lang="tr-TR" sz="2800" dirty="0">
                <a:solidFill>
                  <a:schemeClr val="tx1"/>
                </a:solidFill>
                <a:cs typeface="Arial" panose="020B0604020202020204" pitchFamily="34" charset="0"/>
              </a:rPr>
              <a:t>Bakanlık resmi web sayfasında ilan edilen ve yurt dışında düzenlenen desteklenecek </a:t>
            </a:r>
            <a:r>
              <a:rPr lang="tr-TR" sz="2800" b="1" dirty="0" err="1">
                <a:solidFill>
                  <a:schemeClr val="tx1"/>
                </a:solidFill>
                <a:cs typeface="Arial" panose="020B0604020202020204" pitchFamily="34" charset="0"/>
              </a:rPr>
              <a:t>sektörel</a:t>
            </a:r>
            <a:r>
              <a:rPr lang="tr-TR" sz="2800" dirty="0">
                <a:solidFill>
                  <a:schemeClr val="tx1"/>
                </a:solidFill>
                <a:cs typeface="Arial" panose="020B0604020202020204" pitchFamily="34" charset="0"/>
              </a:rPr>
              <a:t> nitelikteki uluslararası fuarlar listesinde yer alan fuarlara katılımcıların </a:t>
            </a:r>
            <a:r>
              <a:rPr lang="tr-TR" sz="2800" b="1" dirty="0">
                <a:solidFill>
                  <a:schemeClr val="tx1"/>
                </a:solidFill>
                <a:cs typeface="Arial" panose="020B0604020202020204" pitchFamily="34" charset="0"/>
              </a:rPr>
              <a:t>doğrudan</a:t>
            </a:r>
            <a:r>
              <a:rPr lang="tr-TR" sz="2800" dirty="0">
                <a:solidFill>
                  <a:schemeClr val="tx1"/>
                </a:solidFill>
                <a:cs typeface="Arial" panose="020B0604020202020204" pitchFamily="34" charset="0"/>
              </a:rPr>
              <a:t> </a:t>
            </a:r>
            <a:r>
              <a:rPr lang="tr-TR" sz="2800" dirty="0" smtClean="0">
                <a:solidFill>
                  <a:schemeClr val="tx1"/>
                </a:solidFill>
                <a:cs typeface="Arial" panose="020B0604020202020204" pitchFamily="34" charset="0"/>
              </a:rPr>
              <a:t>katılımlarıdır</a:t>
            </a:r>
            <a:r>
              <a:rPr lang="tr-TR" dirty="0" smtClean="0">
                <a:solidFill>
                  <a:schemeClr val="tx1"/>
                </a:solidFill>
                <a:latin typeface="Arial" panose="020B0604020202020204" pitchFamily="34" charset="0"/>
                <a:cs typeface="Arial" panose="020B0604020202020204" pitchFamily="34" charset="0"/>
              </a:rPr>
              <a:t>.</a:t>
            </a:r>
            <a:endParaRPr lang="tr-TR" dirty="0">
              <a:solidFill>
                <a:schemeClr val="tx1"/>
              </a:solidFill>
              <a:latin typeface="Arial" panose="020B0604020202020204" pitchFamily="34" charset="0"/>
              <a:cs typeface="Arial" panose="020B0604020202020204" pitchFamily="34" charset="0"/>
            </a:endParaRPr>
          </a:p>
        </p:txBody>
      </p:sp>
      <p:sp>
        <p:nvSpPr>
          <p:cNvPr id="6" name="Metin kutusu 5"/>
          <p:cNvSpPr txBox="1"/>
          <p:nvPr/>
        </p:nvSpPr>
        <p:spPr>
          <a:xfrm>
            <a:off x="1130300" y="227013"/>
            <a:ext cx="7740650" cy="646331"/>
          </a:xfrm>
          <a:prstGeom prst="rect">
            <a:avLst/>
          </a:prstGeom>
          <a:noFill/>
        </p:spPr>
        <p:txBody>
          <a:bodyPr>
            <a:spAutoFit/>
          </a:bodyPr>
          <a:lstStyle/>
          <a:p>
            <a:pPr algn="ctr">
              <a:defRPr/>
            </a:pPr>
            <a:r>
              <a:rPr lang="tr-TR" sz="3600" b="1" dirty="0" smtClean="0">
                <a:solidFill>
                  <a:schemeClr val="bg1"/>
                </a:solidFill>
                <a:latin typeface="+mj-lt"/>
              </a:rPr>
              <a:t>YURT DIŞI FUAR </a:t>
            </a:r>
            <a:r>
              <a:rPr lang="tr-TR" sz="3600" b="1" dirty="0">
                <a:solidFill>
                  <a:schemeClr val="bg1"/>
                </a:solidFill>
                <a:latin typeface="+mj-lt"/>
              </a:rPr>
              <a:t>DESTEĞİ</a:t>
            </a:r>
          </a:p>
        </p:txBody>
      </p:sp>
      <p:sp>
        <p:nvSpPr>
          <p:cNvPr id="7"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a:t>
            </a:r>
            <a:r>
              <a:rPr lang="tr-TR" sz="1400" dirty="0"/>
              <a:t>Bakanlığı (www.ticaret.gov.tr</a:t>
            </a:r>
            <a:r>
              <a:rPr lang="tr-TR" sz="1400" dirty="0" smtClean="0"/>
              <a:t>) </a:t>
            </a:r>
            <a:r>
              <a:rPr lang="tr-TR" sz="1400" dirty="0"/>
              <a:t>-</a:t>
            </a:r>
            <a:r>
              <a:rPr lang="tr-TR" sz="1400" dirty="0" smtClean="0"/>
              <a:t>İhracat Genel Müdürlüğü</a:t>
            </a:r>
            <a:endParaRPr lang="tr-TR" sz="1400" dirty="0"/>
          </a:p>
        </p:txBody>
      </p:sp>
      <p:pic>
        <p:nvPicPr>
          <p:cNvPr id="8"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734690006"/>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25933" y="888666"/>
            <a:ext cx="8454316" cy="5255285"/>
          </a:xfrm>
          <a:prstGeom prst="rect">
            <a:avLst/>
          </a:prstGeom>
        </p:spPr>
        <p:txBody>
          <a:bodyPr wrap="square">
            <a:spAutoFit/>
          </a:bodyPr>
          <a:lstStyle/>
          <a:p>
            <a:pPr algn="just" eaLnBrk="1" hangingPunct="1"/>
            <a:endParaRPr lang="tr-TR" b="1" dirty="0">
              <a:solidFill>
                <a:srgbClr val="C00000"/>
              </a:solidFill>
            </a:endParaRPr>
          </a:p>
          <a:p>
            <a:pPr algn="just" eaLnBrk="1" hangingPunct="1"/>
            <a:endParaRPr lang="tr-TR" sz="750" b="1" dirty="0">
              <a:solidFill>
                <a:prstClr val="black"/>
              </a:solidFill>
            </a:endParaRPr>
          </a:p>
          <a:p>
            <a:pPr algn="just" eaLnBrk="1" hangingPunct="1"/>
            <a:r>
              <a:rPr lang="tr-TR" sz="2400" b="1" u="sng" dirty="0">
                <a:solidFill>
                  <a:srgbClr val="1506D8"/>
                </a:solidFill>
              </a:rPr>
              <a:t>DESTEĞE ESAS TUTAR</a:t>
            </a:r>
          </a:p>
          <a:p>
            <a:pPr algn="just" eaLnBrk="1" hangingPunct="1"/>
            <a:endParaRPr lang="tr-TR" sz="2000" dirty="0">
              <a:solidFill>
                <a:prstClr val="black"/>
              </a:solidFill>
            </a:endParaRPr>
          </a:p>
          <a:p>
            <a:pPr algn="just" eaLnBrk="1" hangingPunct="1"/>
            <a:r>
              <a:rPr lang="tr-TR" sz="2400" b="1" dirty="0">
                <a:solidFill>
                  <a:prstClr val="black"/>
                </a:solidFill>
                <a:latin typeface="Calibri"/>
              </a:rPr>
              <a:t>Bakanlık tarafından belirlenerek resmi web sayfasında ilan edilen; </a:t>
            </a:r>
            <a:r>
              <a:rPr lang="tr-TR" sz="2400" b="1" dirty="0">
                <a:solidFill>
                  <a:srgbClr val="FF0000"/>
                </a:solidFill>
                <a:latin typeface="Calibri"/>
              </a:rPr>
              <a:t>yer kirası, nakliye, ulaşım ve standa ilişkin giderlere </a:t>
            </a:r>
            <a:r>
              <a:rPr lang="tr-TR" sz="2400" b="1" dirty="0">
                <a:solidFill>
                  <a:prstClr val="black"/>
                </a:solidFill>
                <a:latin typeface="Calibri"/>
              </a:rPr>
              <a:t>karşılık olarak katılımcıya </a:t>
            </a:r>
            <a:r>
              <a:rPr lang="tr-TR" sz="2400" b="1" dirty="0">
                <a:solidFill>
                  <a:srgbClr val="FF0000"/>
                </a:solidFill>
                <a:latin typeface="Calibri"/>
              </a:rPr>
              <a:t>metrekare bazında</a:t>
            </a:r>
            <a:r>
              <a:rPr lang="tr-TR" sz="2400" b="1" dirty="0">
                <a:solidFill>
                  <a:prstClr val="black"/>
                </a:solidFill>
                <a:latin typeface="Calibri"/>
              </a:rPr>
              <a:t> ödenecek bedel</a:t>
            </a:r>
            <a:r>
              <a:rPr lang="tr-TR" sz="2400" b="1" dirty="0" smtClean="0">
                <a:solidFill>
                  <a:prstClr val="black"/>
                </a:solidFill>
                <a:latin typeface="Calibri"/>
              </a:rPr>
              <a:t>.</a:t>
            </a:r>
          </a:p>
          <a:p>
            <a:pPr algn="just" eaLnBrk="1" hangingPunct="1"/>
            <a:endParaRPr lang="tr-TR" sz="2400" b="1" dirty="0" smtClean="0">
              <a:solidFill>
                <a:prstClr val="black"/>
              </a:solidFill>
              <a:latin typeface="Calibri"/>
            </a:endParaRPr>
          </a:p>
          <a:p>
            <a:pPr marL="257175" indent="-257175" algn="just" eaLnBrk="1" hangingPunct="1">
              <a:buFont typeface="Wingdings" panose="05000000000000000000" pitchFamily="2" charset="2"/>
              <a:buChar char="ü"/>
            </a:pPr>
            <a:r>
              <a:rPr lang="tr-TR" altLang="tr-TR" sz="2400" b="1" dirty="0" smtClean="0">
                <a:solidFill>
                  <a:prstClr val="black"/>
                </a:solidFill>
                <a:latin typeface="Calibri"/>
              </a:rPr>
              <a:t>Yurt </a:t>
            </a:r>
            <a:r>
              <a:rPr lang="tr-TR" altLang="tr-TR" sz="2400" b="1" dirty="0">
                <a:solidFill>
                  <a:prstClr val="black"/>
                </a:solidFill>
                <a:latin typeface="Calibri"/>
              </a:rPr>
              <a:t>dışı fuar organizasyonlarında;  </a:t>
            </a:r>
            <a:r>
              <a:rPr lang="tr-TR" altLang="tr-TR" sz="2400" b="1" dirty="0">
                <a:solidFill>
                  <a:srgbClr val="FF0000"/>
                </a:solidFill>
                <a:latin typeface="Calibri"/>
              </a:rPr>
              <a:t>fuar bazında</a:t>
            </a:r>
          </a:p>
          <a:p>
            <a:pPr algn="just" eaLnBrk="1" hangingPunct="1"/>
            <a:endParaRPr lang="tr-TR" altLang="tr-TR" sz="2400" b="1" dirty="0">
              <a:solidFill>
                <a:prstClr val="black"/>
              </a:solidFill>
              <a:latin typeface="Calibri"/>
            </a:endParaRPr>
          </a:p>
          <a:p>
            <a:pPr marL="257175" indent="-257175" algn="just" eaLnBrk="1" hangingPunct="1">
              <a:buFont typeface="Wingdings" panose="05000000000000000000" pitchFamily="2" charset="2"/>
              <a:buChar char="ü"/>
            </a:pPr>
            <a:r>
              <a:rPr lang="tr-TR" altLang="tr-TR" sz="2400" b="1" dirty="0">
                <a:solidFill>
                  <a:prstClr val="black"/>
                </a:solidFill>
                <a:latin typeface="Calibri"/>
              </a:rPr>
              <a:t>Bireysel katılımı desteklenen fuarlarda; </a:t>
            </a:r>
            <a:r>
              <a:rPr lang="tr-TR" altLang="tr-TR" sz="2400" b="1" dirty="0">
                <a:solidFill>
                  <a:srgbClr val="FF0000"/>
                </a:solidFill>
                <a:latin typeface="Calibri"/>
              </a:rPr>
              <a:t>fuar ve/veya ülke ve/veya sektör bazında </a:t>
            </a:r>
            <a:r>
              <a:rPr lang="tr-TR" altLang="tr-TR" sz="2400" b="1" dirty="0">
                <a:solidFill>
                  <a:prstClr val="black"/>
                </a:solidFill>
                <a:latin typeface="Calibri"/>
              </a:rPr>
              <a:t>belirlenir.</a:t>
            </a:r>
          </a:p>
          <a:p>
            <a:pPr algn="just"/>
            <a:endParaRPr lang="tr-TR" sz="2000" b="1" dirty="0">
              <a:solidFill>
                <a:prstClr val="black"/>
              </a:solidFill>
            </a:endParaRPr>
          </a:p>
          <a:p>
            <a:pPr algn="just" eaLnBrk="1" hangingPunct="1"/>
            <a:endParaRPr lang="tr-TR" altLang="tr-TR" sz="2700" dirty="0" smtClean="0">
              <a:solidFill>
                <a:prstClr val="black"/>
              </a:solidFill>
              <a:latin typeface="Times New Roman" panose="02020603050405020304" pitchFamily="18" charset="0"/>
              <a:cs typeface="Times New Roman" panose="02020603050405020304" pitchFamily="18" charset="0"/>
            </a:endParaRPr>
          </a:p>
          <a:p>
            <a:pPr algn="just" eaLnBrk="1" hangingPunct="1"/>
            <a:endParaRPr lang="tr-TR" altLang="tr-TR" sz="2700" dirty="0">
              <a:solidFill>
                <a:prstClr val="black"/>
              </a:solidFill>
              <a:latin typeface="Times New Roman" panose="02020603050405020304" pitchFamily="18" charset="0"/>
              <a:cs typeface="Times New Roman" panose="02020603050405020304" pitchFamily="18" charset="0"/>
            </a:endParaRPr>
          </a:p>
        </p:txBody>
      </p:sp>
      <p:sp>
        <p:nvSpPr>
          <p:cNvPr id="7" name="Title 2"/>
          <p:cNvSpPr>
            <a:spLocks noGrp="1"/>
          </p:cNvSpPr>
          <p:nvPr>
            <p:ph type="title" idx="4294967295"/>
          </p:nvPr>
        </p:nvSpPr>
        <p:spPr>
          <a:xfrm>
            <a:off x="1015588" y="479416"/>
            <a:ext cx="6244528" cy="655925"/>
          </a:xfrm>
        </p:spPr>
        <p:txBody>
          <a:bodyPr>
            <a:noAutofit/>
          </a:bodyPr>
          <a:lstStyle/>
          <a:p>
            <a:pPr algn="r" eaLnBrk="1" hangingPunct="1">
              <a:defRPr/>
            </a:pPr>
            <a:r>
              <a:rPr lang="tr-TR" sz="3600" b="1" dirty="0" smtClean="0">
                <a:solidFill>
                  <a:prstClr val="white"/>
                </a:solidFill>
                <a:effectLst>
                  <a:outerShdw blurRad="50800" dist="38100" dir="18900000" algn="bl" rotWithShape="0">
                    <a:srgbClr val="4D968B">
                      <a:alpha val="40000"/>
                    </a:srgbClr>
                  </a:outerShdw>
                </a:effectLst>
              </a:rPr>
              <a:t/>
            </a:r>
            <a:br>
              <a:rPr lang="tr-TR" sz="3600" b="1" dirty="0" smtClean="0">
                <a:solidFill>
                  <a:prstClr val="white"/>
                </a:solidFill>
                <a:effectLst>
                  <a:outerShdw blurRad="50800" dist="38100" dir="18900000" algn="bl" rotWithShape="0">
                    <a:srgbClr val="4D968B">
                      <a:alpha val="40000"/>
                    </a:srgbClr>
                  </a:outerShdw>
                </a:effectLst>
              </a:rPr>
            </a:br>
            <a:r>
              <a:rPr lang="tr-TR" sz="3600" b="1" dirty="0" smtClean="0">
                <a:solidFill>
                  <a:prstClr val="white"/>
                </a:solidFill>
                <a:effectLst>
                  <a:outerShdw blurRad="50800" dist="38100" dir="18900000" algn="bl" rotWithShape="0">
                    <a:srgbClr val="4D968B">
                      <a:alpha val="40000"/>
                    </a:srgbClr>
                  </a:outerShdw>
                </a:effectLst>
              </a:rPr>
              <a:t>YURT </a:t>
            </a:r>
            <a:r>
              <a:rPr lang="tr-TR" sz="3600" b="1" dirty="0">
                <a:solidFill>
                  <a:prstClr val="white"/>
                </a:solidFill>
                <a:effectLst>
                  <a:outerShdw blurRad="50800" dist="38100" dir="18900000" algn="bl" rotWithShape="0">
                    <a:srgbClr val="4D968B">
                      <a:alpha val="40000"/>
                    </a:srgbClr>
                  </a:outerShdw>
                </a:effectLst>
              </a:rPr>
              <a:t>DIŞI FUAR </a:t>
            </a:r>
            <a:r>
              <a:rPr lang="tr-TR" sz="3600" b="1" dirty="0" smtClean="0">
                <a:solidFill>
                  <a:prstClr val="white"/>
                </a:solidFill>
                <a:effectLst>
                  <a:outerShdw blurRad="50800" dist="38100" dir="18900000" algn="bl" rotWithShape="0">
                    <a:srgbClr val="4D968B">
                      <a:alpha val="40000"/>
                    </a:srgbClr>
                  </a:outerShdw>
                </a:effectLst>
              </a:rPr>
              <a:t>DESTEĞİ </a:t>
            </a:r>
            <a:r>
              <a:rPr lang="tr-TR" sz="3600" dirty="0"/>
              <a:t>4</a:t>
            </a:r>
            <a:br>
              <a:rPr lang="tr-TR" sz="3600" dirty="0"/>
            </a:br>
            <a:r>
              <a:rPr lang="tr-TR" sz="3600" b="1" dirty="0">
                <a:solidFill>
                  <a:schemeClr val="bg1"/>
                </a:solidFill>
                <a:effectLst>
                  <a:outerShdw blurRad="38100" dist="38100" dir="2700000" algn="tl">
                    <a:srgbClr val="000000"/>
                  </a:outerShdw>
                </a:effectLst>
              </a:rPr>
              <a:t/>
            </a:r>
            <a:br>
              <a:rPr lang="tr-TR" sz="3600" b="1" dirty="0">
                <a:solidFill>
                  <a:schemeClr val="bg1"/>
                </a:solidFill>
                <a:effectLst>
                  <a:outerShdw blurRad="38100" dist="38100" dir="2700000" algn="tl">
                    <a:srgbClr val="000000"/>
                  </a:outerShdw>
                </a:effectLst>
              </a:rPr>
            </a:br>
            <a:endParaRPr lang="en-US" sz="3600" b="1" dirty="0">
              <a:solidFill>
                <a:schemeClr val="accent2"/>
              </a:solidFill>
              <a:effectLst>
                <a:outerShdw blurRad="38100" dist="38100" dir="2700000" algn="tl">
                  <a:srgbClr val="000000"/>
                </a:outerShdw>
              </a:effectLst>
            </a:endParaRPr>
          </a:p>
        </p:txBody>
      </p:sp>
      <p:sp>
        <p:nvSpPr>
          <p:cNvPr id="3" name="Slayt Numarası Yer Tutucusu 2"/>
          <p:cNvSpPr>
            <a:spLocks noGrp="1"/>
          </p:cNvSpPr>
          <p:nvPr>
            <p:ph type="sldNum" sz="quarter" idx="11"/>
          </p:nvPr>
        </p:nvSpPr>
        <p:spPr/>
        <p:txBody>
          <a:bodyPr/>
          <a:lstStyle/>
          <a:p>
            <a:pPr>
              <a:defRPr/>
            </a:pPr>
            <a:fld id="{AD1C5CF6-98F3-437A-B6F2-E85F9FF3CE2A}" type="slidenum">
              <a:rPr lang="en-US" altLang="tr-TR" smtClean="0"/>
              <a:pPr>
                <a:defRPr/>
              </a:pPr>
              <a:t>6</a:t>
            </a:fld>
            <a:endParaRPr lang="en-US" altLang="tr-TR"/>
          </a:p>
        </p:txBody>
      </p:sp>
      <p:sp>
        <p:nvSpPr>
          <p:cNvPr id="5"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a:t>
            </a:r>
            <a:r>
              <a:rPr lang="tr-TR" sz="1400" dirty="0"/>
              <a:t>Bakanlığı (www.ticaret.gov.tr</a:t>
            </a:r>
            <a:r>
              <a:rPr lang="tr-TR" sz="1400" dirty="0" smtClean="0"/>
              <a:t>) </a:t>
            </a:r>
            <a:r>
              <a:rPr lang="tr-TR" sz="1400" dirty="0"/>
              <a:t>- İhracat </a:t>
            </a:r>
            <a:r>
              <a:rPr lang="tr-TR" sz="1400" dirty="0" smtClean="0"/>
              <a:t>Genel Müdürlüğü</a:t>
            </a:r>
            <a:endParaRPr lang="tr-TR" sz="1400" dirty="0"/>
          </a:p>
        </p:txBody>
      </p:sp>
      <p:pic>
        <p:nvPicPr>
          <p:cNvPr id="6"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3802978026"/>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67255" y="1157399"/>
            <a:ext cx="8166070" cy="5347618"/>
          </a:xfrm>
          <a:prstGeom prst="rect">
            <a:avLst/>
          </a:prstGeom>
        </p:spPr>
        <p:txBody>
          <a:bodyPr wrap="square">
            <a:spAutoFit/>
          </a:bodyPr>
          <a:lstStyle/>
          <a:p>
            <a:pPr eaLnBrk="1" hangingPunct="1">
              <a:spcAft>
                <a:spcPts val="900"/>
              </a:spcAft>
            </a:pPr>
            <a:r>
              <a:rPr lang="tr-TR" altLang="tr-TR" sz="2400" b="1" u="sng" dirty="0" smtClean="0">
                <a:solidFill>
                  <a:srgbClr val="1506D8"/>
                </a:solidFill>
                <a:latin typeface="Calibri"/>
                <a:cs typeface="Times New Roman" panose="02020603050405020304" pitchFamily="18" charset="0"/>
              </a:rPr>
              <a:t>DESTEK ÜST LİMİTLERİ ve ORANLARI </a:t>
            </a:r>
          </a:p>
          <a:p>
            <a:pPr eaLnBrk="1" hangingPunct="1">
              <a:spcAft>
                <a:spcPts val="900"/>
              </a:spcAft>
            </a:pPr>
            <a:r>
              <a:rPr lang="tr-TR" altLang="tr-TR" sz="2200" b="1" dirty="0" smtClean="0">
                <a:solidFill>
                  <a:prstClr val="black"/>
                </a:solidFill>
                <a:latin typeface="Calibri"/>
                <a:cs typeface="Times New Roman" panose="02020603050405020304" pitchFamily="18" charset="0"/>
              </a:rPr>
              <a:t>Genel </a:t>
            </a:r>
            <a:r>
              <a:rPr lang="tr-TR" altLang="tr-TR" sz="2200" b="1" dirty="0">
                <a:solidFill>
                  <a:prstClr val="black"/>
                </a:solidFill>
                <a:latin typeface="Calibri"/>
                <a:cs typeface="Times New Roman" panose="02020603050405020304" pitchFamily="18" charset="0"/>
              </a:rPr>
              <a:t>Fuarlarda azami </a:t>
            </a:r>
            <a:r>
              <a:rPr lang="tr-TR" altLang="tr-TR" sz="2200" b="1" dirty="0" smtClean="0">
                <a:solidFill>
                  <a:srgbClr val="B91403"/>
                </a:solidFill>
                <a:latin typeface="Calibri"/>
                <a:cs typeface="Times New Roman" panose="02020603050405020304" pitchFamily="18" charset="0"/>
              </a:rPr>
              <a:t>77.000 </a:t>
            </a:r>
            <a:r>
              <a:rPr lang="tr-TR" altLang="tr-TR" sz="2200" b="1" dirty="0">
                <a:solidFill>
                  <a:srgbClr val="B91403"/>
                </a:solidFill>
                <a:latin typeface="Calibri"/>
                <a:cs typeface="Times New Roman" panose="02020603050405020304" pitchFamily="18" charset="0"/>
              </a:rPr>
              <a:t>TL </a:t>
            </a:r>
            <a:endParaRPr lang="tr-TR" altLang="tr-TR" sz="2200" b="1" dirty="0" smtClean="0">
              <a:solidFill>
                <a:srgbClr val="B91403"/>
              </a:solidFill>
              <a:latin typeface="Calibri"/>
              <a:cs typeface="Times New Roman" panose="02020603050405020304" pitchFamily="18" charset="0"/>
            </a:endParaRPr>
          </a:p>
          <a:p>
            <a:pPr eaLnBrk="1" hangingPunct="1">
              <a:spcAft>
                <a:spcPts val="900"/>
              </a:spcAft>
            </a:pPr>
            <a:r>
              <a:rPr lang="tr-TR" altLang="tr-TR" sz="2200" b="1" dirty="0" err="1" smtClean="0">
                <a:solidFill>
                  <a:prstClr val="black"/>
                </a:solidFill>
                <a:latin typeface="Calibri"/>
                <a:cs typeface="Times New Roman" panose="02020603050405020304" pitchFamily="18" charset="0"/>
              </a:rPr>
              <a:t>Sektörel</a:t>
            </a:r>
            <a:r>
              <a:rPr lang="tr-TR" altLang="tr-TR" sz="2200" b="1" dirty="0" smtClean="0">
                <a:solidFill>
                  <a:prstClr val="black"/>
                </a:solidFill>
                <a:latin typeface="Calibri"/>
                <a:cs typeface="Times New Roman" panose="02020603050405020304" pitchFamily="18" charset="0"/>
              </a:rPr>
              <a:t> </a:t>
            </a:r>
            <a:r>
              <a:rPr lang="tr-TR" altLang="tr-TR" sz="2200" b="1" dirty="0">
                <a:solidFill>
                  <a:prstClr val="black"/>
                </a:solidFill>
                <a:latin typeface="Calibri"/>
                <a:cs typeface="Times New Roman" panose="02020603050405020304" pitchFamily="18" charset="0"/>
              </a:rPr>
              <a:t>Fuarlarda azami </a:t>
            </a:r>
            <a:r>
              <a:rPr lang="tr-TR" altLang="tr-TR" sz="2200" b="1" dirty="0" smtClean="0">
                <a:solidFill>
                  <a:srgbClr val="C00000"/>
                </a:solidFill>
                <a:latin typeface="Calibri"/>
                <a:cs typeface="Times New Roman" panose="02020603050405020304" pitchFamily="18" charset="0"/>
              </a:rPr>
              <a:t>117</a:t>
            </a:r>
            <a:r>
              <a:rPr lang="tr-TR" altLang="tr-TR" sz="2200" b="1" dirty="0" smtClean="0">
                <a:solidFill>
                  <a:srgbClr val="B91403"/>
                </a:solidFill>
                <a:latin typeface="Calibri"/>
                <a:cs typeface="Times New Roman" panose="02020603050405020304" pitchFamily="18" charset="0"/>
              </a:rPr>
              <a:t>.000 </a:t>
            </a:r>
            <a:r>
              <a:rPr lang="tr-TR" altLang="tr-TR" sz="2200" b="1" dirty="0">
                <a:solidFill>
                  <a:srgbClr val="B91403"/>
                </a:solidFill>
                <a:latin typeface="Calibri"/>
                <a:cs typeface="Times New Roman" panose="02020603050405020304" pitchFamily="18" charset="0"/>
              </a:rPr>
              <a:t>TL </a:t>
            </a:r>
            <a:endParaRPr lang="tr-TR" altLang="tr-TR" sz="2200" b="1" dirty="0" smtClean="0">
              <a:solidFill>
                <a:srgbClr val="B91403"/>
              </a:solidFill>
              <a:latin typeface="Calibri"/>
              <a:cs typeface="Times New Roman" panose="02020603050405020304" pitchFamily="18" charset="0"/>
            </a:endParaRPr>
          </a:p>
          <a:p>
            <a:pPr eaLnBrk="1" hangingPunct="1">
              <a:spcAft>
                <a:spcPts val="900"/>
              </a:spcAft>
            </a:pPr>
            <a:r>
              <a:rPr lang="tr-TR" altLang="tr-TR" sz="2200" b="1" dirty="0" smtClean="0">
                <a:solidFill>
                  <a:prstClr val="black"/>
                </a:solidFill>
                <a:latin typeface="Calibri"/>
                <a:cs typeface="Times New Roman" panose="02020603050405020304" pitchFamily="18" charset="0"/>
              </a:rPr>
              <a:t>Prestijli </a:t>
            </a:r>
            <a:r>
              <a:rPr lang="tr-TR" altLang="tr-TR" sz="2200" b="1" dirty="0">
                <a:solidFill>
                  <a:prstClr val="black"/>
                </a:solidFill>
                <a:latin typeface="Calibri"/>
                <a:cs typeface="Times New Roman" panose="02020603050405020304" pitchFamily="18" charset="0"/>
              </a:rPr>
              <a:t>Fuarlarda azami</a:t>
            </a:r>
            <a:r>
              <a:rPr lang="tr-TR" altLang="tr-TR" sz="2200" b="1" dirty="0">
                <a:solidFill>
                  <a:srgbClr val="BC8B00"/>
                </a:solidFill>
                <a:latin typeface="Calibri"/>
                <a:cs typeface="Times New Roman" panose="02020603050405020304" pitchFamily="18" charset="0"/>
              </a:rPr>
              <a:t> </a:t>
            </a:r>
            <a:r>
              <a:rPr lang="tr-TR" altLang="tr-TR" sz="2200" b="1" dirty="0" smtClean="0">
                <a:solidFill>
                  <a:srgbClr val="C00000"/>
                </a:solidFill>
                <a:latin typeface="Calibri"/>
                <a:cs typeface="Times New Roman" panose="02020603050405020304" pitchFamily="18" charset="0"/>
              </a:rPr>
              <a:t>394</a:t>
            </a:r>
            <a:r>
              <a:rPr lang="tr-TR" altLang="tr-TR" sz="2200" b="1" dirty="0" smtClean="0">
                <a:solidFill>
                  <a:srgbClr val="B91403"/>
                </a:solidFill>
                <a:latin typeface="Calibri"/>
                <a:cs typeface="Times New Roman" panose="02020603050405020304" pitchFamily="18" charset="0"/>
              </a:rPr>
              <a:t>.000 TL </a:t>
            </a:r>
          </a:p>
          <a:p>
            <a:pPr eaLnBrk="1" hangingPunct="1">
              <a:spcAft>
                <a:spcPts val="900"/>
              </a:spcAft>
            </a:pPr>
            <a:r>
              <a:rPr lang="tr-TR" sz="2000" i="1" dirty="0">
                <a:latin typeface="+mn-lt"/>
              </a:rPr>
              <a:t>Desteğe esas tutar, fuar ve/veya ülke ve/veya sektör bazında metrekare başına belirlenen yaklaşık toplam maliyetin </a:t>
            </a:r>
            <a:r>
              <a:rPr lang="tr-TR" sz="2000" i="1" dirty="0" smtClean="0">
                <a:latin typeface="+mn-lt"/>
              </a:rPr>
              <a:t>% 50’sini</a:t>
            </a:r>
            <a:r>
              <a:rPr lang="tr-TR" sz="2000" i="1" dirty="0">
                <a:latin typeface="+mn-lt"/>
              </a:rPr>
              <a:t>, Bakanlıkça belirlenen hedef ülkelerde ise </a:t>
            </a:r>
            <a:r>
              <a:rPr lang="tr-TR" sz="2000" i="1" dirty="0" smtClean="0">
                <a:latin typeface="+mn-lt"/>
              </a:rPr>
              <a:t>% 70’ini </a:t>
            </a:r>
            <a:r>
              <a:rPr lang="tr-TR" sz="2000" i="1" dirty="0">
                <a:latin typeface="+mn-lt"/>
              </a:rPr>
              <a:t>geçemez. </a:t>
            </a:r>
            <a:endParaRPr lang="tr-TR" altLang="tr-TR" sz="2000" b="1" dirty="0">
              <a:solidFill>
                <a:srgbClr val="B91403"/>
              </a:solidFill>
              <a:latin typeface="Calibri"/>
              <a:cs typeface="Times New Roman" panose="02020603050405020304" pitchFamily="18" charset="0"/>
            </a:endParaRPr>
          </a:p>
          <a:p>
            <a:pPr eaLnBrk="1" hangingPunct="1">
              <a:spcAft>
                <a:spcPts val="900"/>
              </a:spcAft>
            </a:pPr>
            <a:r>
              <a:rPr lang="tr-TR" altLang="tr-TR" sz="2400" b="1" u="sng" dirty="0" smtClean="0">
                <a:solidFill>
                  <a:srgbClr val="1506D8"/>
                </a:solidFill>
                <a:latin typeface="Calibri"/>
                <a:cs typeface="Times New Roman" panose="02020603050405020304" pitchFamily="18" charset="0"/>
              </a:rPr>
              <a:t>ORGANİZATÖR TANITIM DESTEĞİ (2020)</a:t>
            </a:r>
          </a:p>
          <a:p>
            <a:pPr algn="just" eaLnBrk="1" hangingPunct="1">
              <a:spcAft>
                <a:spcPts val="900"/>
              </a:spcAft>
            </a:pPr>
            <a:r>
              <a:rPr lang="tr-TR" altLang="tr-TR" sz="2000" b="1" dirty="0" smtClean="0">
                <a:solidFill>
                  <a:prstClr val="black"/>
                </a:solidFill>
                <a:latin typeface="Calibri"/>
                <a:cs typeface="Times New Roman" panose="02020603050405020304" pitchFamily="18" charset="0"/>
              </a:rPr>
              <a:t>Genel </a:t>
            </a:r>
            <a:r>
              <a:rPr lang="tr-TR" altLang="tr-TR" sz="2000" b="1" dirty="0">
                <a:solidFill>
                  <a:prstClr val="black"/>
                </a:solidFill>
                <a:latin typeface="Calibri"/>
                <a:cs typeface="Times New Roman" panose="02020603050405020304" pitchFamily="18" charset="0"/>
              </a:rPr>
              <a:t>Fuarlarda azami </a:t>
            </a:r>
            <a:r>
              <a:rPr lang="tr-TR" altLang="tr-TR" sz="2000" b="1" dirty="0" smtClean="0">
                <a:solidFill>
                  <a:srgbClr val="C00000"/>
                </a:solidFill>
                <a:latin typeface="Calibri"/>
                <a:cs typeface="Times New Roman" panose="02020603050405020304" pitchFamily="18" charset="0"/>
              </a:rPr>
              <a:t>504.000 </a:t>
            </a:r>
            <a:r>
              <a:rPr lang="tr-TR" altLang="tr-TR" sz="2000" b="1" dirty="0">
                <a:solidFill>
                  <a:srgbClr val="C00000"/>
                </a:solidFill>
                <a:latin typeface="Calibri"/>
                <a:cs typeface="Times New Roman" panose="02020603050405020304" pitchFamily="18" charset="0"/>
              </a:rPr>
              <a:t>TL </a:t>
            </a:r>
            <a:endParaRPr lang="tr-TR" altLang="tr-TR" sz="2000" b="1" dirty="0" smtClean="0">
              <a:solidFill>
                <a:srgbClr val="C00000"/>
              </a:solidFill>
              <a:latin typeface="Calibri"/>
              <a:cs typeface="Times New Roman" panose="02020603050405020304" pitchFamily="18" charset="0"/>
            </a:endParaRPr>
          </a:p>
          <a:p>
            <a:pPr algn="just" eaLnBrk="1" hangingPunct="1">
              <a:spcAft>
                <a:spcPts val="900"/>
              </a:spcAft>
            </a:pPr>
            <a:r>
              <a:rPr lang="tr-TR" altLang="tr-TR" sz="2000" b="1" dirty="0" err="1" smtClean="0">
                <a:solidFill>
                  <a:prstClr val="black"/>
                </a:solidFill>
                <a:latin typeface="Calibri"/>
                <a:cs typeface="Times New Roman" panose="02020603050405020304" pitchFamily="18" charset="0"/>
              </a:rPr>
              <a:t>Sektörel</a:t>
            </a:r>
            <a:r>
              <a:rPr lang="tr-TR" altLang="tr-TR" sz="2000" b="1" dirty="0" smtClean="0">
                <a:solidFill>
                  <a:prstClr val="black"/>
                </a:solidFill>
                <a:latin typeface="Calibri"/>
                <a:cs typeface="Times New Roman" panose="02020603050405020304" pitchFamily="18" charset="0"/>
              </a:rPr>
              <a:t> </a:t>
            </a:r>
            <a:r>
              <a:rPr lang="tr-TR" altLang="tr-TR" sz="2000" b="1" dirty="0">
                <a:solidFill>
                  <a:prstClr val="black"/>
                </a:solidFill>
                <a:latin typeface="Calibri"/>
                <a:cs typeface="Times New Roman" panose="02020603050405020304" pitchFamily="18" charset="0"/>
              </a:rPr>
              <a:t>Fuarlarda azami </a:t>
            </a:r>
            <a:r>
              <a:rPr lang="tr-TR" altLang="tr-TR" sz="2000" b="1" dirty="0" smtClean="0">
                <a:solidFill>
                  <a:srgbClr val="C00000"/>
                </a:solidFill>
                <a:latin typeface="Calibri"/>
                <a:cs typeface="Times New Roman" panose="02020603050405020304" pitchFamily="18" charset="0"/>
              </a:rPr>
              <a:t>790.000 </a:t>
            </a:r>
            <a:r>
              <a:rPr lang="tr-TR" altLang="tr-TR" sz="2000" b="1" dirty="0">
                <a:solidFill>
                  <a:srgbClr val="C00000"/>
                </a:solidFill>
                <a:latin typeface="Calibri"/>
                <a:cs typeface="Times New Roman" panose="02020603050405020304" pitchFamily="18" charset="0"/>
              </a:rPr>
              <a:t>TL </a:t>
            </a:r>
            <a:endParaRPr lang="tr-TR" altLang="tr-TR" sz="2000" b="1" dirty="0" smtClean="0">
              <a:solidFill>
                <a:srgbClr val="C00000"/>
              </a:solidFill>
              <a:latin typeface="Calibri"/>
              <a:cs typeface="Times New Roman" panose="02020603050405020304" pitchFamily="18" charset="0"/>
            </a:endParaRPr>
          </a:p>
          <a:p>
            <a:pPr algn="just" eaLnBrk="1" hangingPunct="1">
              <a:spcAft>
                <a:spcPts val="900"/>
              </a:spcAft>
            </a:pPr>
            <a:r>
              <a:rPr lang="tr-TR" altLang="tr-TR" sz="2000" b="1" dirty="0" smtClean="0">
                <a:solidFill>
                  <a:prstClr val="black"/>
                </a:solidFill>
                <a:latin typeface="Calibri"/>
                <a:cs typeface="Times New Roman" panose="02020603050405020304" pitchFamily="18" charset="0"/>
              </a:rPr>
              <a:t>İlave </a:t>
            </a:r>
            <a:r>
              <a:rPr lang="tr-TR" altLang="tr-TR" sz="2000" b="1" dirty="0">
                <a:solidFill>
                  <a:prstClr val="black"/>
                </a:solidFill>
                <a:latin typeface="Calibri"/>
                <a:cs typeface="Times New Roman" panose="02020603050405020304" pitchFamily="18" charset="0"/>
              </a:rPr>
              <a:t>Tanıtım Desteği </a:t>
            </a:r>
            <a:r>
              <a:rPr lang="tr-TR" altLang="tr-TR" sz="2000" b="1" dirty="0" smtClean="0">
                <a:solidFill>
                  <a:srgbClr val="C00000"/>
                </a:solidFill>
                <a:latin typeface="Calibri"/>
                <a:cs typeface="Times New Roman" panose="02020603050405020304" pitchFamily="18" charset="0"/>
              </a:rPr>
              <a:t>504.000 TL </a:t>
            </a:r>
          </a:p>
          <a:p>
            <a:pPr eaLnBrk="1" hangingPunct="1">
              <a:spcAft>
                <a:spcPts val="900"/>
              </a:spcAft>
            </a:pPr>
            <a:r>
              <a:rPr lang="tr-TR" altLang="tr-TR" sz="2000" i="1" dirty="0">
                <a:latin typeface="+mn-lt"/>
              </a:rPr>
              <a:t>Organizatörlerin </a:t>
            </a:r>
            <a:r>
              <a:rPr lang="tr-TR" altLang="tr-TR" sz="2000" i="1" dirty="0" smtClean="0">
                <a:latin typeface="+mn-lt"/>
              </a:rPr>
              <a:t>yurtdışında </a:t>
            </a:r>
            <a:r>
              <a:rPr lang="tr-TR" altLang="tr-TR" sz="2000" i="1" dirty="0">
                <a:latin typeface="+mn-lt"/>
              </a:rPr>
              <a:t>gerçekleştirdikleri tanıtım faaliyetleri % 75 oranında desteklenir.</a:t>
            </a:r>
          </a:p>
        </p:txBody>
      </p:sp>
      <p:sp>
        <p:nvSpPr>
          <p:cNvPr id="6" name="Dikdörtgen 5"/>
          <p:cNvSpPr/>
          <p:nvPr/>
        </p:nvSpPr>
        <p:spPr>
          <a:xfrm>
            <a:off x="2122215" y="216595"/>
            <a:ext cx="6439497" cy="646331"/>
          </a:xfrm>
          <a:prstGeom prst="rect">
            <a:avLst/>
          </a:prstGeom>
        </p:spPr>
        <p:txBody>
          <a:bodyPr wrap="square">
            <a:spAutoFit/>
          </a:bodyPr>
          <a:lstStyle/>
          <a:p>
            <a:r>
              <a:rPr lang="tr-TR" sz="3600" b="1" dirty="0">
                <a:solidFill>
                  <a:prstClr val="white"/>
                </a:solidFill>
                <a:effectLst>
                  <a:outerShdw blurRad="50800" dist="38100" dir="18900000" algn="bl" rotWithShape="0">
                    <a:srgbClr val="4D968B">
                      <a:alpha val="40000"/>
                    </a:srgbClr>
                  </a:outerShdw>
                </a:effectLst>
                <a:latin typeface="Calibri"/>
              </a:rPr>
              <a:t>YURT DIŞI FUAR DESTEĞİ</a:t>
            </a:r>
            <a:endParaRPr lang="tr-TR" sz="3600" dirty="0">
              <a:solidFill>
                <a:prstClr val="black"/>
              </a:solidFill>
            </a:endParaRPr>
          </a:p>
        </p:txBody>
      </p:sp>
      <p:sp>
        <p:nvSpPr>
          <p:cNvPr id="7" name="Altbilgi Yer Tutucusu 2"/>
          <p:cNvSpPr txBox="1">
            <a:spLocks/>
          </p:cNvSpPr>
          <p:nvPr/>
        </p:nvSpPr>
        <p:spPr>
          <a:xfrm>
            <a:off x="107950" y="6524625"/>
            <a:ext cx="80645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defRPr/>
            </a:pPr>
            <a:endParaRPr lang="tr-TR" dirty="0"/>
          </a:p>
        </p:txBody>
      </p:sp>
      <p:sp>
        <p:nvSpPr>
          <p:cNvPr id="3" name="Slayt Numarası Yer Tutucusu 2"/>
          <p:cNvSpPr>
            <a:spLocks noGrp="1"/>
          </p:cNvSpPr>
          <p:nvPr>
            <p:ph type="sldNum" sz="quarter" idx="11"/>
          </p:nvPr>
        </p:nvSpPr>
        <p:spPr/>
        <p:txBody>
          <a:bodyPr/>
          <a:lstStyle/>
          <a:p>
            <a:pPr>
              <a:defRPr/>
            </a:pPr>
            <a:fld id="{AD1C5CF6-98F3-437A-B6F2-E85F9FF3CE2A}" type="slidenum">
              <a:rPr lang="en-US" altLang="tr-TR" smtClean="0"/>
              <a:pPr>
                <a:defRPr/>
              </a:pPr>
              <a:t>7</a:t>
            </a:fld>
            <a:endParaRPr lang="en-US" altLang="tr-TR"/>
          </a:p>
        </p:txBody>
      </p:sp>
      <p:sp>
        <p:nvSpPr>
          <p:cNvPr id="8"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a:t>
            </a:r>
            <a:r>
              <a:rPr lang="tr-TR" sz="1400" dirty="0"/>
              <a:t>Bakanlığı (www.ticaret.gov.tr</a:t>
            </a:r>
            <a:r>
              <a:rPr lang="tr-TR" sz="1400" dirty="0" smtClean="0"/>
              <a:t>) </a:t>
            </a:r>
            <a:r>
              <a:rPr lang="tr-TR" sz="1400" dirty="0"/>
              <a:t>- İhracat </a:t>
            </a:r>
            <a:r>
              <a:rPr lang="tr-TR" sz="1400" dirty="0" smtClean="0"/>
              <a:t>Genel Müdürlüğü</a:t>
            </a:r>
            <a:endParaRPr lang="tr-TR" sz="1400" dirty="0"/>
          </a:p>
        </p:txBody>
      </p:sp>
      <p:pic>
        <p:nvPicPr>
          <p:cNvPr id="9"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Tree>
    <p:extLst>
      <p:ext uri="{BB962C8B-B14F-4D97-AF65-F5344CB8AC3E}">
        <p14:creationId xmlns:p14="http://schemas.microsoft.com/office/powerpoint/2010/main" val="86276411"/>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2122215" y="216595"/>
            <a:ext cx="6439497" cy="646331"/>
          </a:xfrm>
          <a:prstGeom prst="rect">
            <a:avLst/>
          </a:prstGeom>
        </p:spPr>
        <p:txBody>
          <a:bodyPr wrap="square">
            <a:spAutoFit/>
          </a:bodyPr>
          <a:lstStyle/>
          <a:p>
            <a:r>
              <a:rPr lang="tr-TR" sz="3600" b="1" dirty="0">
                <a:solidFill>
                  <a:prstClr val="white"/>
                </a:solidFill>
                <a:effectLst>
                  <a:outerShdw blurRad="50800" dist="38100" dir="18900000" algn="bl" rotWithShape="0">
                    <a:srgbClr val="4D968B">
                      <a:alpha val="40000"/>
                    </a:srgbClr>
                  </a:outerShdw>
                </a:effectLst>
                <a:latin typeface="Calibri"/>
              </a:rPr>
              <a:t>YURT DIŞI FUAR DESTEĞİ</a:t>
            </a:r>
            <a:endParaRPr lang="tr-TR" sz="3600" dirty="0">
              <a:solidFill>
                <a:prstClr val="black"/>
              </a:solidFill>
            </a:endParaRPr>
          </a:p>
        </p:txBody>
      </p:sp>
      <p:sp>
        <p:nvSpPr>
          <p:cNvPr id="7" name="Altbilgi Yer Tutucusu 2"/>
          <p:cNvSpPr txBox="1">
            <a:spLocks/>
          </p:cNvSpPr>
          <p:nvPr/>
        </p:nvSpPr>
        <p:spPr>
          <a:xfrm>
            <a:off x="107950" y="6524625"/>
            <a:ext cx="80645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a:defRPr/>
            </a:pPr>
            <a:endParaRPr lang="tr-TR" dirty="0"/>
          </a:p>
        </p:txBody>
      </p:sp>
      <p:sp>
        <p:nvSpPr>
          <p:cNvPr id="3" name="Slayt Numarası Yer Tutucusu 2"/>
          <p:cNvSpPr>
            <a:spLocks noGrp="1"/>
          </p:cNvSpPr>
          <p:nvPr>
            <p:ph type="sldNum" sz="quarter" idx="11"/>
          </p:nvPr>
        </p:nvSpPr>
        <p:spPr/>
        <p:txBody>
          <a:bodyPr/>
          <a:lstStyle/>
          <a:p>
            <a:pPr>
              <a:defRPr/>
            </a:pPr>
            <a:fld id="{AD1C5CF6-98F3-437A-B6F2-E85F9FF3CE2A}" type="slidenum">
              <a:rPr lang="en-US" altLang="tr-TR" smtClean="0"/>
              <a:pPr>
                <a:defRPr/>
              </a:pPr>
              <a:t>8</a:t>
            </a:fld>
            <a:endParaRPr lang="en-US" altLang="tr-TR"/>
          </a:p>
        </p:txBody>
      </p:sp>
      <p:sp>
        <p:nvSpPr>
          <p:cNvPr id="8"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a:t>
            </a:r>
            <a:r>
              <a:rPr lang="tr-TR" sz="1400" dirty="0"/>
              <a:t>Bakanlığı (www.ticaret.gov.tr</a:t>
            </a:r>
            <a:r>
              <a:rPr lang="tr-TR" sz="1400" dirty="0" smtClean="0"/>
              <a:t>) - İhracat Genel Müdürlüğü</a:t>
            </a:r>
            <a:endParaRPr lang="tr-TR" sz="1400" dirty="0"/>
          </a:p>
        </p:txBody>
      </p:sp>
      <p:pic>
        <p:nvPicPr>
          <p:cNvPr id="9"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graphicFrame>
        <p:nvGraphicFramePr>
          <p:cNvPr id="10" name="Tablo 9"/>
          <p:cNvGraphicFramePr>
            <a:graphicFrameLocks noGrp="1"/>
          </p:cNvGraphicFramePr>
          <p:nvPr>
            <p:extLst>
              <p:ext uri="{D42A27DB-BD31-4B8C-83A1-F6EECF244321}">
                <p14:modId xmlns:p14="http://schemas.microsoft.com/office/powerpoint/2010/main" val="1210546589"/>
              </p:ext>
            </p:extLst>
          </p:nvPr>
        </p:nvGraphicFramePr>
        <p:xfrm>
          <a:off x="372761" y="1134522"/>
          <a:ext cx="8342614" cy="5252874"/>
        </p:xfrm>
        <a:graphic>
          <a:graphicData uri="http://schemas.openxmlformats.org/drawingml/2006/table">
            <a:tbl>
              <a:tblPr/>
              <a:tblGrid>
                <a:gridCol w="2219218">
                  <a:extLst>
                    <a:ext uri="{9D8B030D-6E8A-4147-A177-3AD203B41FA5}">
                      <a16:colId xmlns:a16="http://schemas.microsoft.com/office/drawing/2014/main" val="20000"/>
                    </a:ext>
                  </a:extLst>
                </a:gridCol>
                <a:gridCol w="2173264">
                  <a:extLst>
                    <a:ext uri="{9D8B030D-6E8A-4147-A177-3AD203B41FA5}">
                      <a16:colId xmlns:a16="http://schemas.microsoft.com/office/drawing/2014/main" val="20001"/>
                    </a:ext>
                  </a:extLst>
                </a:gridCol>
                <a:gridCol w="1205125">
                  <a:extLst>
                    <a:ext uri="{9D8B030D-6E8A-4147-A177-3AD203B41FA5}">
                      <a16:colId xmlns:a16="http://schemas.microsoft.com/office/drawing/2014/main" val="20002"/>
                    </a:ext>
                  </a:extLst>
                </a:gridCol>
                <a:gridCol w="1138174">
                  <a:extLst>
                    <a:ext uri="{9D8B030D-6E8A-4147-A177-3AD203B41FA5}">
                      <a16:colId xmlns:a16="http://schemas.microsoft.com/office/drawing/2014/main" val="20003"/>
                    </a:ext>
                  </a:extLst>
                </a:gridCol>
                <a:gridCol w="1606833">
                  <a:extLst>
                    <a:ext uri="{9D8B030D-6E8A-4147-A177-3AD203B41FA5}">
                      <a16:colId xmlns:a16="http://schemas.microsoft.com/office/drawing/2014/main" val="20004"/>
                    </a:ext>
                  </a:extLst>
                </a:gridCol>
              </a:tblGrid>
              <a:tr h="406339">
                <a:tc>
                  <a:txBody>
                    <a:bodyPr/>
                    <a:lstStyle/>
                    <a:p>
                      <a:pPr algn="ctr" rtl="0" fontAlgn="ctr"/>
                      <a:r>
                        <a:rPr lang="tr-TR" sz="1400" b="1" i="0" u="none" strike="noStrike" dirty="0">
                          <a:solidFill>
                            <a:schemeClr val="tx1"/>
                          </a:solidFill>
                          <a:effectLst/>
                          <a:latin typeface="Calibri" panose="020F0502020204030204" pitchFamily="34" charset="0"/>
                        </a:rPr>
                        <a:t>DESTEK KAPSAMI</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0" fontAlgn="ctr"/>
                      <a:r>
                        <a:rPr lang="tr-TR" sz="1400" b="1" i="0" u="none" strike="noStrike" dirty="0">
                          <a:solidFill>
                            <a:schemeClr val="tx1"/>
                          </a:solidFill>
                          <a:effectLst/>
                          <a:latin typeface="Calibri" panose="020F0502020204030204" pitchFamily="34" charset="0"/>
                        </a:rPr>
                        <a:t>DESTEK ORANI (%)</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gridSpan="2">
                  <a:txBody>
                    <a:bodyPr/>
                    <a:lstStyle/>
                    <a:p>
                      <a:pPr algn="ctr" rtl="0" fontAlgn="ctr"/>
                      <a:r>
                        <a:rPr lang="tr-TR" sz="1400" b="1" i="0" u="none" strike="noStrike" dirty="0">
                          <a:solidFill>
                            <a:schemeClr val="tx1"/>
                          </a:solidFill>
                          <a:effectLst/>
                          <a:latin typeface="Calibri" panose="020F0502020204030204" pitchFamily="34" charset="0"/>
                        </a:rPr>
                        <a:t>DESTEK </a:t>
                      </a:r>
                      <a:r>
                        <a:rPr lang="tr-TR" sz="1400" b="1" i="0" u="none" strike="noStrike" dirty="0" smtClean="0">
                          <a:solidFill>
                            <a:schemeClr val="tx1"/>
                          </a:solidFill>
                          <a:effectLst/>
                          <a:latin typeface="Calibri" panose="020F0502020204030204" pitchFamily="34" charset="0"/>
                        </a:rPr>
                        <a:t>LİMİTİ </a:t>
                      </a:r>
                      <a:endParaRPr lang="tr-TR" sz="1400" b="1" i="0" u="none" strike="noStrike" dirty="0">
                        <a:solidFill>
                          <a:schemeClr val="tx1"/>
                        </a:solidFill>
                        <a:effectLst/>
                        <a:latin typeface="Calibri" panose="020F0502020204030204" pitchFamily="34" charset="0"/>
                      </a:endParaRP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tr-TR"/>
                    </a:p>
                  </a:txBody>
                  <a:tcPr/>
                </a:tc>
                <a:tc>
                  <a:txBody>
                    <a:bodyPr/>
                    <a:lstStyle/>
                    <a:p>
                      <a:pPr algn="ctr" rtl="0" fontAlgn="ctr"/>
                      <a:r>
                        <a:rPr lang="tr-TR" sz="1400" b="1" i="0" u="none" strike="noStrike" dirty="0">
                          <a:solidFill>
                            <a:schemeClr val="tx1"/>
                          </a:solidFill>
                          <a:effectLst/>
                          <a:latin typeface="Calibri" panose="020F0502020204030204" pitchFamily="34" charset="0"/>
                        </a:rPr>
                        <a:t>FAYDALANICI</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486828">
                <a:tc rowSpan="3">
                  <a:txBody>
                    <a:bodyPr/>
                    <a:lstStyle/>
                    <a:p>
                      <a:pPr algn="ctr" rtl="0" fontAlgn="ctr"/>
                      <a:r>
                        <a:rPr lang="tr-TR" sz="1400" b="1" i="0" u="none" strike="noStrike" dirty="0">
                          <a:solidFill>
                            <a:schemeClr val="tx1"/>
                          </a:solidFill>
                          <a:effectLst/>
                          <a:latin typeface="Calibri" panose="020F0502020204030204" pitchFamily="34" charset="0"/>
                        </a:rPr>
                        <a:t>Yurt Dışı Fuar Katılımı Kapsamında Yer Kirası, </a:t>
                      </a:r>
                      <a:r>
                        <a:rPr lang="tr-TR" sz="1400" b="1" i="0" u="none" strike="noStrike" dirty="0" err="1">
                          <a:solidFill>
                            <a:schemeClr val="tx1"/>
                          </a:solidFill>
                          <a:effectLst/>
                          <a:latin typeface="Calibri" panose="020F0502020204030204" pitchFamily="34" charset="0"/>
                        </a:rPr>
                        <a:t>Stand</a:t>
                      </a:r>
                      <a:r>
                        <a:rPr lang="tr-TR" sz="1400" b="1" i="0" u="none" strike="noStrike" dirty="0">
                          <a:solidFill>
                            <a:schemeClr val="tx1"/>
                          </a:solidFill>
                          <a:effectLst/>
                          <a:latin typeface="Calibri" panose="020F0502020204030204" pitchFamily="34" charset="0"/>
                        </a:rPr>
                        <a:t>, Nakliye, Ulaşım  Giderleri</a:t>
                      </a:r>
                    </a:p>
                  </a:txBody>
                  <a:tcPr marL="60910"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rowSpan="3">
                  <a:txBody>
                    <a:bodyPr/>
                    <a:lstStyle/>
                    <a:p>
                      <a:pPr marL="0" lvl="0" algn="ctr" defTabSz="914400" rtl="0" eaLnBrk="1" fontAlgn="ctr" latinLnBrk="0" hangingPunct="1"/>
                      <a:r>
                        <a:rPr lang="tr-TR" sz="1400" b="1" i="0" u="none" strike="noStrike" kern="1200" dirty="0" smtClean="0">
                          <a:solidFill>
                            <a:schemeClr val="tx1"/>
                          </a:solidFill>
                          <a:effectLst/>
                          <a:latin typeface="Calibri" panose="020F0502020204030204" pitchFamily="34" charset="0"/>
                          <a:ea typeface="+mn-ea"/>
                          <a:cs typeface="+mn-cs"/>
                        </a:rPr>
                        <a:t>Metrekare başına belirlenen tutarın, </a:t>
                      </a:r>
                    </a:p>
                    <a:p>
                      <a:pPr marL="0" lvl="0" algn="ctr" defTabSz="914400" rtl="0" eaLnBrk="1" fontAlgn="ctr" latinLnBrk="0" hangingPunct="1"/>
                      <a:r>
                        <a:rPr lang="tr-TR" sz="1400" b="1" i="0" u="none" strike="noStrike" kern="1200" dirty="0" smtClean="0">
                          <a:solidFill>
                            <a:schemeClr val="tx1"/>
                          </a:solidFill>
                          <a:effectLst/>
                          <a:latin typeface="Calibri" panose="020F0502020204030204" pitchFamily="34" charset="0"/>
                          <a:ea typeface="+mn-ea"/>
                          <a:cs typeface="+mn-cs"/>
                        </a:rPr>
                        <a:t> </a:t>
                      </a:r>
                      <a:r>
                        <a:rPr lang="tr-TR" altLang="tr-TR" sz="1400" b="1" i="0" u="none" strike="noStrike" kern="1200" dirty="0" smtClean="0">
                          <a:solidFill>
                            <a:schemeClr val="tx1"/>
                          </a:solidFill>
                          <a:effectLst/>
                          <a:latin typeface="Calibri" panose="020F0502020204030204" pitchFamily="34" charset="0"/>
                          <a:ea typeface="+mn-ea"/>
                          <a:cs typeface="+mn-cs"/>
                        </a:rPr>
                        <a:t>Hedef</a:t>
                      </a:r>
                      <a:r>
                        <a:rPr lang="tr-TR" altLang="tr-TR" sz="1400" b="1" i="0" u="none" strike="noStrike" kern="1200" baseline="0" dirty="0" smtClean="0">
                          <a:solidFill>
                            <a:schemeClr val="tx1"/>
                          </a:solidFill>
                          <a:effectLst/>
                          <a:latin typeface="Calibri" panose="020F0502020204030204" pitchFamily="34" charset="0"/>
                          <a:ea typeface="+mn-ea"/>
                          <a:cs typeface="+mn-cs"/>
                        </a:rPr>
                        <a:t> Ülkeler için </a:t>
                      </a:r>
                      <a:r>
                        <a:rPr lang="tr-TR" altLang="tr-TR" sz="1400" b="1" i="0" u="none" strike="noStrike" kern="1200" dirty="0" smtClean="0">
                          <a:solidFill>
                            <a:schemeClr val="tx1"/>
                          </a:solidFill>
                          <a:effectLst/>
                          <a:latin typeface="Calibri" panose="020F0502020204030204" pitchFamily="34" charset="0"/>
                          <a:ea typeface="+mn-ea"/>
                          <a:cs typeface="+mn-cs"/>
                        </a:rPr>
                        <a:t>% 70’i </a:t>
                      </a:r>
                    </a:p>
                    <a:p>
                      <a:pPr marL="0" lvl="0" algn="ctr" defTabSz="914400" rtl="0" eaLnBrk="1" fontAlgn="ctr" latinLnBrk="0" hangingPunct="1"/>
                      <a:r>
                        <a:rPr lang="tr-TR" altLang="tr-TR" sz="1400" b="1" i="0" u="none" strike="noStrike" kern="1200" dirty="0" smtClean="0">
                          <a:solidFill>
                            <a:schemeClr val="tx1"/>
                          </a:solidFill>
                          <a:effectLst/>
                          <a:latin typeface="Calibri" panose="020F0502020204030204" pitchFamily="34" charset="0"/>
                          <a:ea typeface="+mn-ea"/>
                          <a:cs typeface="+mn-cs"/>
                        </a:rPr>
                        <a:t>Diğer Ülkeler için % 50’si </a:t>
                      </a:r>
                    </a:p>
                  </a:txBody>
                  <a:tcPr marL="60910"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endParaRPr lang="tr-TR" sz="1400" b="1" i="0" u="none" strike="noStrike" dirty="0" smtClean="0">
                        <a:solidFill>
                          <a:schemeClr val="tx1"/>
                        </a:solidFill>
                        <a:effectLst/>
                        <a:latin typeface="Calibri" panose="020F0502020204030204" pitchFamily="34" charset="0"/>
                      </a:endParaRPr>
                    </a:p>
                    <a:p>
                      <a:pPr algn="ctr" rtl="0" fontAlgn="ctr"/>
                      <a:r>
                        <a:rPr lang="tr-TR" sz="1400" b="1" i="0" u="none" strike="noStrike" dirty="0" smtClean="0">
                          <a:solidFill>
                            <a:schemeClr val="tx1"/>
                          </a:solidFill>
                          <a:effectLst/>
                          <a:latin typeface="Calibri" panose="020F0502020204030204" pitchFamily="34" charset="0"/>
                        </a:rPr>
                        <a:t>Genel Ticaret Fuarları (Milli Katılım) </a:t>
                      </a:r>
                    </a:p>
                    <a:p>
                      <a:pPr algn="ctr" rtl="0" fontAlgn="ctr"/>
                      <a:endParaRPr lang="tr-TR" sz="1400" b="1" i="0" u="none" strike="noStrike" dirty="0">
                        <a:solidFill>
                          <a:schemeClr val="tx1"/>
                        </a:solidFill>
                        <a:effectLst/>
                        <a:latin typeface="Calibri" panose="020F0502020204030204" pitchFamily="34" charset="0"/>
                      </a:endParaRP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tr-TR" sz="1400" b="1" i="0" u="none" strike="noStrike" dirty="0" smtClean="0">
                          <a:solidFill>
                            <a:schemeClr val="tx1"/>
                          </a:solidFill>
                          <a:effectLst/>
                          <a:latin typeface="Calibri" panose="020F0502020204030204" pitchFamily="34" charset="0"/>
                        </a:rPr>
                        <a:t>77.000 </a:t>
                      </a:r>
                      <a:r>
                        <a:rPr lang="tr-TR" sz="1400" b="1" i="0" u="none" strike="noStrike" dirty="0">
                          <a:solidFill>
                            <a:schemeClr val="tx1"/>
                          </a:solidFill>
                          <a:effectLst/>
                          <a:latin typeface="Calibri" panose="020F0502020204030204" pitchFamily="34" charset="0"/>
                        </a:rPr>
                        <a:t>TL</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3">
                  <a:txBody>
                    <a:bodyPr/>
                    <a:lstStyle/>
                    <a:p>
                      <a:pPr algn="ctr" rtl="0" fontAlgn="ctr"/>
                      <a:r>
                        <a:rPr lang="tr-TR" sz="1400" b="1" i="0" u="none" strike="noStrike" dirty="0">
                          <a:solidFill>
                            <a:schemeClr val="tx1"/>
                          </a:solidFill>
                          <a:effectLst/>
                          <a:latin typeface="Calibri" panose="020F0502020204030204" pitchFamily="34" charset="0"/>
                        </a:rPr>
                        <a:t>Şirketler, Üretici/İmalatçı Organizasyonları, İhracatçı Birlikleri</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603217">
                <a:tc vMerge="1">
                  <a:txBody>
                    <a:bodyPr/>
                    <a:lstStyle/>
                    <a:p>
                      <a:endParaRPr lang="tr-TR"/>
                    </a:p>
                  </a:txBody>
                  <a:tcPr/>
                </a:tc>
                <a:tc vMerge="1">
                  <a:txBody>
                    <a:bodyPr/>
                    <a:lstStyle/>
                    <a:p>
                      <a:endParaRPr lang="tr-TR"/>
                    </a:p>
                  </a:txBody>
                  <a:tcPr/>
                </a:tc>
                <a:tc>
                  <a:txBody>
                    <a:bodyPr/>
                    <a:lstStyle/>
                    <a:p>
                      <a:pPr algn="ctr" rtl="0" fontAlgn="ctr"/>
                      <a:endParaRPr lang="tr-TR" sz="1400" b="1" i="0" u="none" strike="noStrike" dirty="0" smtClean="0">
                        <a:solidFill>
                          <a:schemeClr val="tx1"/>
                        </a:solidFill>
                        <a:effectLst/>
                        <a:latin typeface="Calibri" panose="020F0502020204030204" pitchFamily="34" charset="0"/>
                      </a:endParaRPr>
                    </a:p>
                    <a:p>
                      <a:pPr algn="ctr" rtl="0" fontAlgn="ctr"/>
                      <a:r>
                        <a:rPr lang="tr-TR" sz="1400" b="1" i="0" u="none" strike="noStrike" dirty="0" err="1" smtClean="0">
                          <a:solidFill>
                            <a:schemeClr val="tx1"/>
                          </a:solidFill>
                          <a:effectLst/>
                          <a:latin typeface="Calibri" panose="020F0502020204030204" pitchFamily="34" charset="0"/>
                        </a:rPr>
                        <a:t>Sektörel</a:t>
                      </a:r>
                      <a:r>
                        <a:rPr lang="tr-TR" sz="1400" b="1" i="0" u="none" strike="noStrike" dirty="0" smtClean="0">
                          <a:solidFill>
                            <a:schemeClr val="tx1"/>
                          </a:solidFill>
                          <a:effectLst/>
                          <a:latin typeface="Calibri" panose="020F0502020204030204" pitchFamily="34" charset="0"/>
                        </a:rPr>
                        <a:t> Fuarlar</a:t>
                      </a:r>
                    </a:p>
                    <a:p>
                      <a:pPr algn="ctr" rtl="0" fontAlgn="ctr"/>
                      <a:r>
                        <a:rPr lang="tr-TR" sz="1400" b="1" i="0" u="none" strike="noStrike" dirty="0" smtClean="0">
                          <a:solidFill>
                            <a:schemeClr val="tx1"/>
                          </a:solidFill>
                          <a:effectLst/>
                          <a:latin typeface="Calibri" panose="020F0502020204030204" pitchFamily="34" charset="0"/>
                        </a:rPr>
                        <a:t> (Milli</a:t>
                      </a:r>
                      <a:r>
                        <a:rPr lang="tr-TR" sz="1400" b="1" i="0" u="none" strike="noStrike" baseline="0" dirty="0" smtClean="0">
                          <a:solidFill>
                            <a:schemeClr val="tx1"/>
                          </a:solidFill>
                          <a:effectLst/>
                          <a:latin typeface="Calibri" panose="020F0502020204030204" pitchFamily="34" charset="0"/>
                        </a:rPr>
                        <a:t> / Bireysel Katılım)</a:t>
                      </a:r>
                    </a:p>
                    <a:p>
                      <a:pPr algn="ctr" rtl="0" fontAlgn="ctr"/>
                      <a:endParaRPr lang="tr-TR" sz="1400" b="1" i="0" u="none" strike="noStrike" dirty="0">
                        <a:solidFill>
                          <a:schemeClr val="tx1"/>
                        </a:solidFill>
                        <a:effectLst/>
                        <a:latin typeface="Calibri" panose="020F0502020204030204" pitchFamily="34" charset="0"/>
                      </a:endParaRP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tr-TR" sz="1400" b="1" i="0" u="none" strike="noStrike" dirty="0" smtClean="0">
                          <a:solidFill>
                            <a:schemeClr val="tx1"/>
                          </a:solidFill>
                          <a:effectLst/>
                          <a:latin typeface="Calibri" panose="020F0502020204030204" pitchFamily="34" charset="0"/>
                        </a:rPr>
                        <a:t>117.000 </a:t>
                      </a:r>
                      <a:r>
                        <a:rPr lang="tr-TR" sz="1400" b="1" i="0" u="none" strike="noStrike" dirty="0">
                          <a:solidFill>
                            <a:schemeClr val="tx1"/>
                          </a:solidFill>
                          <a:effectLst/>
                          <a:latin typeface="Calibri" panose="020F0502020204030204" pitchFamily="34" charset="0"/>
                        </a:rPr>
                        <a:t>TL</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tr-TR"/>
                    </a:p>
                  </a:txBody>
                  <a:tcPr/>
                </a:tc>
                <a:extLst>
                  <a:ext uri="{0D108BD9-81ED-4DB2-BD59-A6C34878D82A}">
                    <a16:rowId xmlns:a16="http://schemas.microsoft.com/office/drawing/2014/main" val="10002"/>
                  </a:ext>
                </a:extLst>
              </a:tr>
              <a:tr h="702366">
                <a:tc vMerge="1">
                  <a:txBody>
                    <a:bodyPr/>
                    <a:lstStyle/>
                    <a:p>
                      <a:endParaRPr lang="tr-TR"/>
                    </a:p>
                  </a:txBody>
                  <a:tcPr/>
                </a:tc>
                <a:tc vMerge="1">
                  <a:txBody>
                    <a:bodyPr/>
                    <a:lstStyle/>
                    <a:p>
                      <a:endParaRPr lang="tr-TR"/>
                    </a:p>
                  </a:txBody>
                  <a:tcPr/>
                </a:tc>
                <a:tc>
                  <a:txBody>
                    <a:bodyPr/>
                    <a:lstStyle/>
                    <a:p>
                      <a:pPr algn="ctr" rtl="0" fontAlgn="ctr"/>
                      <a:endParaRPr lang="tr-TR" sz="1400" b="1" i="0" u="none" strike="noStrike" dirty="0" smtClean="0">
                        <a:solidFill>
                          <a:schemeClr val="tx1"/>
                        </a:solidFill>
                        <a:effectLst/>
                        <a:latin typeface="Calibri" panose="020F0502020204030204" pitchFamily="34" charset="0"/>
                      </a:endParaRPr>
                    </a:p>
                    <a:p>
                      <a:pPr algn="ctr" rtl="0" fontAlgn="ctr"/>
                      <a:r>
                        <a:rPr lang="tr-TR" sz="1400" b="1" i="0" u="none" strike="noStrike" dirty="0" smtClean="0">
                          <a:solidFill>
                            <a:schemeClr val="tx1"/>
                          </a:solidFill>
                          <a:effectLst/>
                          <a:latin typeface="Calibri" panose="020F0502020204030204" pitchFamily="34" charset="0"/>
                        </a:rPr>
                        <a:t>Prestijli Fuarlar</a:t>
                      </a:r>
                    </a:p>
                    <a:p>
                      <a:pPr algn="ctr" rtl="0" fontAlgn="ctr"/>
                      <a:r>
                        <a:rPr lang="tr-TR" sz="1400" b="1" i="0" u="none" strike="noStrike" dirty="0" smtClean="0">
                          <a:solidFill>
                            <a:schemeClr val="tx1"/>
                          </a:solidFill>
                          <a:effectLst/>
                          <a:latin typeface="Calibri" panose="020F0502020204030204" pitchFamily="34" charset="0"/>
                        </a:rPr>
                        <a:t> (Milli / Bireysel Katılım)</a:t>
                      </a:r>
                    </a:p>
                    <a:p>
                      <a:pPr algn="ctr" rtl="0" fontAlgn="ctr"/>
                      <a:endParaRPr lang="tr-TR" sz="1400" b="1" i="0" u="none" strike="noStrike" dirty="0">
                        <a:solidFill>
                          <a:schemeClr val="tx1"/>
                        </a:solidFill>
                        <a:effectLst/>
                        <a:latin typeface="Calibri" panose="020F0502020204030204" pitchFamily="34" charset="0"/>
                      </a:endParaRP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tr-TR" sz="1400" b="1" i="0" u="none" strike="noStrike" dirty="0" smtClean="0">
                          <a:solidFill>
                            <a:schemeClr val="tx1"/>
                          </a:solidFill>
                          <a:effectLst/>
                          <a:latin typeface="Calibri" panose="020F0502020204030204" pitchFamily="34" charset="0"/>
                        </a:rPr>
                        <a:t>394.000 </a:t>
                      </a:r>
                      <a:r>
                        <a:rPr lang="tr-TR" sz="1400" b="1" i="0" u="none" strike="noStrike" dirty="0">
                          <a:solidFill>
                            <a:schemeClr val="tx1"/>
                          </a:solidFill>
                          <a:effectLst/>
                          <a:latin typeface="Calibri" panose="020F0502020204030204" pitchFamily="34" charset="0"/>
                        </a:rPr>
                        <a:t>TL</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tr-TR"/>
                    </a:p>
                  </a:txBody>
                  <a:tcPr/>
                </a:tc>
                <a:extLst>
                  <a:ext uri="{0D108BD9-81ED-4DB2-BD59-A6C34878D82A}">
                    <a16:rowId xmlns:a16="http://schemas.microsoft.com/office/drawing/2014/main" val="10003"/>
                  </a:ext>
                </a:extLst>
              </a:tr>
              <a:tr h="552263">
                <a:tc rowSpan="2">
                  <a:txBody>
                    <a:bodyPr/>
                    <a:lstStyle/>
                    <a:p>
                      <a:pPr marL="0" algn="ctr" defTabSz="914400" rtl="0" eaLnBrk="1" fontAlgn="ctr" latinLnBrk="0" hangingPunct="1"/>
                      <a:r>
                        <a:rPr lang="tr-TR" sz="1400" b="1" i="0" u="none" strike="noStrike" dirty="0">
                          <a:solidFill>
                            <a:schemeClr val="tx1"/>
                          </a:solidFill>
                          <a:effectLst/>
                          <a:latin typeface="Calibri" panose="020F0502020204030204" pitchFamily="34" charset="0"/>
                        </a:rPr>
                        <a:t>Türk </a:t>
                      </a:r>
                      <a:r>
                        <a:rPr lang="tr-TR" sz="1400" b="1" i="0" u="none" strike="noStrike" kern="1200" dirty="0">
                          <a:solidFill>
                            <a:schemeClr val="tx1"/>
                          </a:solidFill>
                          <a:effectLst/>
                          <a:latin typeface="Calibri" panose="020F0502020204030204" pitchFamily="34" charset="0"/>
                          <a:ea typeface="+mn-ea"/>
                          <a:cs typeface="+mn-cs"/>
                        </a:rPr>
                        <a:t>ihraç ürünlerinin, sektör/sektörlerin ve/veya katılımcıların ve/veya yurt dışı fuar organizasyonunun tanıtımı amacıyla yapılan faaliyetler</a:t>
                      </a:r>
                    </a:p>
                  </a:txBody>
                  <a:tcPr marL="60910"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1"/>
                    </a:solidFill>
                  </a:tcPr>
                </a:tc>
                <a:tc rowSpan="2">
                  <a:txBody>
                    <a:bodyPr/>
                    <a:lstStyle/>
                    <a:p>
                      <a:pPr algn="ctr" rtl="0" fontAlgn="ctr"/>
                      <a:r>
                        <a:rPr lang="tr-TR" sz="1400" b="1" i="0" u="none" strike="noStrike" dirty="0">
                          <a:solidFill>
                            <a:schemeClr val="tx1"/>
                          </a:solidFill>
                          <a:effectLst/>
                          <a:latin typeface="Calibri" panose="020F0502020204030204" pitchFamily="34" charset="0"/>
                        </a:rPr>
                        <a:t>75%</a:t>
                      </a:r>
                    </a:p>
                  </a:txBody>
                  <a:tcPr marL="60910"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tr-TR" sz="1400" b="1" i="0" u="none" strike="noStrike" dirty="0">
                          <a:solidFill>
                            <a:schemeClr val="tx1"/>
                          </a:solidFill>
                          <a:effectLst/>
                          <a:latin typeface="Calibri" panose="020F0502020204030204" pitchFamily="34" charset="0"/>
                        </a:rPr>
                        <a:t>Genel </a:t>
                      </a:r>
                      <a:r>
                        <a:rPr lang="tr-TR" sz="1400" b="1" i="0" u="none" strike="noStrike" dirty="0" smtClean="0">
                          <a:solidFill>
                            <a:schemeClr val="tx1"/>
                          </a:solidFill>
                          <a:effectLst/>
                          <a:latin typeface="Calibri" panose="020F0502020204030204" pitchFamily="34" charset="0"/>
                        </a:rPr>
                        <a:t>Ticaret Fuarı </a:t>
                      </a:r>
                      <a:endParaRPr lang="tr-TR" sz="1400" b="1" i="0" u="none" strike="noStrike" dirty="0">
                        <a:solidFill>
                          <a:schemeClr val="tx1"/>
                        </a:solidFill>
                        <a:effectLst/>
                        <a:latin typeface="Calibri" panose="020F0502020204030204" pitchFamily="34" charset="0"/>
                      </a:endParaRP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tr-TR" sz="1400" b="1" i="0" u="none" strike="noStrike" dirty="0" smtClean="0">
                          <a:solidFill>
                            <a:schemeClr val="tx1"/>
                          </a:solidFill>
                          <a:effectLst/>
                          <a:latin typeface="Calibri" panose="020F0502020204030204" pitchFamily="34" charset="0"/>
                        </a:rPr>
                        <a:t>504.000 TL</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rtl="0" fontAlgn="ctr"/>
                      <a:r>
                        <a:rPr lang="tr-TR" sz="1400" b="1" i="0" u="none" strike="noStrike" dirty="0">
                          <a:solidFill>
                            <a:schemeClr val="tx1"/>
                          </a:solidFill>
                          <a:effectLst/>
                          <a:latin typeface="Calibri" panose="020F0502020204030204" pitchFamily="34" charset="0"/>
                        </a:rPr>
                        <a:t>Yetkilendirilmiş Yurt Dışı Fuar Organizatörleri</a:t>
                      </a: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1022201">
                <a:tc vMerge="1">
                  <a:txBody>
                    <a:bodyPr/>
                    <a:lstStyle/>
                    <a:p>
                      <a:endParaRPr lang="tr-TR"/>
                    </a:p>
                  </a:txBody>
                  <a:tcPr/>
                </a:tc>
                <a:tc vMerge="1">
                  <a:txBody>
                    <a:bodyPr/>
                    <a:lstStyle/>
                    <a:p>
                      <a:endParaRPr lang="tr-TR"/>
                    </a:p>
                  </a:txBody>
                  <a:tcPr/>
                </a:tc>
                <a:tc>
                  <a:txBody>
                    <a:bodyPr/>
                    <a:lstStyle/>
                    <a:p>
                      <a:pPr algn="ctr" rtl="0" fontAlgn="ctr"/>
                      <a:r>
                        <a:rPr lang="tr-TR" sz="1400" b="1" i="0" u="none" strike="noStrike" dirty="0" err="1">
                          <a:solidFill>
                            <a:schemeClr val="tx1"/>
                          </a:solidFill>
                          <a:effectLst/>
                          <a:latin typeface="Calibri" panose="020F0502020204030204" pitchFamily="34" charset="0"/>
                        </a:rPr>
                        <a:t>Sektörel</a:t>
                      </a:r>
                      <a:r>
                        <a:rPr lang="tr-TR" sz="1400" b="1" i="0" u="none" strike="noStrike" dirty="0">
                          <a:solidFill>
                            <a:schemeClr val="tx1"/>
                          </a:solidFill>
                          <a:effectLst/>
                          <a:latin typeface="Calibri" panose="020F0502020204030204" pitchFamily="34" charset="0"/>
                        </a:rPr>
                        <a:t> </a:t>
                      </a:r>
                      <a:r>
                        <a:rPr lang="tr-TR" sz="1400" b="1" i="0" u="none" strike="noStrike" dirty="0" smtClean="0">
                          <a:solidFill>
                            <a:schemeClr val="tx1"/>
                          </a:solidFill>
                          <a:effectLst/>
                          <a:latin typeface="Calibri" panose="020F0502020204030204" pitchFamily="34" charset="0"/>
                        </a:rPr>
                        <a:t>Fuarlar</a:t>
                      </a:r>
                      <a:endParaRPr lang="tr-TR" sz="1400" b="1" i="0" u="none" strike="noStrike" dirty="0">
                        <a:solidFill>
                          <a:schemeClr val="tx1"/>
                        </a:solidFill>
                        <a:effectLst/>
                        <a:latin typeface="Calibri" panose="020F0502020204030204" pitchFamily="34" charset="0"/>
                      </a:endParaRP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0" fontAlgn="ctr"/>
                      <a:r>
                        <a:rPr lang="tr-TR" sz="1400" b="1" i="0" u="none" strike="noStrike" dirty="0" smtClean="0">
                          <a:solidFill>
                            <a:schemeClr val="tx1"/>
                          </a:solidFill>
                          <a:effectLst/>
                          <a:latin typeface="Calibri" panose="020F0502020204030204" pitchFamily="34" charset="0"/>
                        </a:rPr>
                        <a:t>790.000 </a:t>
                      </a:r>
                      <a:r>
                        <a:rPr lang="tr-TR" sz="1400" b="1" i="0" u="none" strike="noStrike" dirty="0">
                          <a:solidFill>
                            <a:schemeClr val="tx1"/>
                          </a:solidFill>
                          <a:effectLst/>
                          <a:latin typeface="Calibri" panose="020F0502020204030204" pitchFamily="34" charset="0"/>
                        </a:rPr>
                        <a:t>TL + </a:t>
                      </a:r>
                      <a:r>
                        <a:rPr lang="tr-TR" sz="1400" b="1" i="0" u="none" strike="noStrike" dirty="0" smtClean="0">
                          <a:solidFill>
                            <a:schemeClr val="tx1"/>
                          </a:solidFill>
                          <a:effectLst/>
                          <a:latin typeface="Calibri" panose="020F0502020204030204" pitchFamily="34" charset="0"/>
                        </a:rPr>
                        <a:t>(504.000 </a:t>
                      </a:r>
                      <a:r>
                        <a:rPr lang="tr-TR" sz="1400" b="1" i="0" u="none" strike="noStrike" dirty="0">
                          <a:solidFill>
                            <a:schemeClr val="tx1"/>
                          </a:solidFill>
                          <a:effectLst/>
                          <a:latin typeface="Calibri" panose="020F0502020204030204" pitchFamily="34" charset="0"/>
                        </a:rPr>
                        <a:t>TL İlave Tanıtım Desteği)</a:t>
                      </a:r>
                      <a:br>
                        <a:rPr lang="tr-TR" sz="1400" b="1" i="0" u="none" strike="noStrike" dirty="0">
                          <a:solidFill>
                            <a:schemeClr val="tx1"/>
                          </a:solidFill>
                          <a:effectLst/>
                          <a:latin typeface="Calibri" panose="020F0502020204030204" pitchFamily="34" charset="0"/>
                        </a:rPr>
                      </a:br>
                      <a:endParaRPr lang="tr-TR" sz="1400" b="1" i="0" u="none" strike="noStrike" dirty="0">
                        <a:solidFill>
                          <a:schemeClr val="tx1"/>
                        </a:solidFill>
                        <a:effectLst/>
                        <a:latin typeface="Calibri" panose="020F0502020204030204" pitchFamily="34" charset="0"/>
                      </a:endParaRPr>
                    </a:p>
                  </a:txBody>
                  <a:tcPr marL="6768" marR="6768" marT="67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vMerge="1">
                  <a:txBody>
                    <a:bodyPr/>
                    <a:lstStyle/>
                    <a:p>
                      <a:endParaRPr lang="tr-TR"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96885335"/>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88664" y="1802196"/>
            <a:ext cx="2326770" cy="716828"/>
          </a:xfrm>
        </p:spPr>
        <p:txBody>
          <a:bodyPr/>
          <a:lstStyle/>
          <a:p>
            <a:r>
              <a:rPr lang="tr-TR" sz="2200" b="1" dirty="0" smtClean="0"/>
              <a:t>HEDEF ÜLKELER (17)</a:t>
            </a:r>
            <a:endParaRPr lang="tr-TR" sz="2200" b="1" dirty="0"/>
          </a:p>
        </p:txBody>
      </p:sp>
      <p:sp>
        <p:nvSpPr>
          <p:cNvPr id="4" name="Slayt Numarası Yer Tutucusu 3"/>
          <p:cNvSpPr>
            <a:spLocks noGrp="1"/>
          </p:cNvSpPr>
          <p:nvPr>
            <p:ph type="sldNum" sz="quarter" idx="4294967295"/>
          </p:nvPr>
        </p:nvSpPr>
        <p:spPr>
          <a:xfrm>
            <a:off x="8572500" y="6524625"/>
            <a:ext cx="571500" cy="252413"/>
          </a:xfrm>
          <a:prstGeom prst="rect">
            <a:avLst/>
          </a:prstGeom>
        </p:spPr>
        <p:txBody>
          <a:bodyPr/>
          <a:lstStyle/>
          <a:p>
            <a:pPr>
              <a:defRPr/>
            </a:pPr>
            <a:fld id="{AD1C5CF6-98F3-437A-B6F2-E85F9FF3CE2A}" type="slidenum">
              <a:rPr lang="en-US" altLang="tr-TR" smtClean="0"/>
              <a:pPr>
                <a:defRPr/>
              </a:pPr>
              <a:t>9</a:t>
            </a:fld>
            <a:endParaRPr lang="en-US" altLang="tr-TR"/>
          </a:p>
        </p:txBody>
      </p:sp>
      <p:sp>
        <p:nvSpPr>
          <p:cNvPr id="5" name="Dikdörtgen 4"/>
          <p:cNvSpPr/>
          <p:nvPr/>
        </p:nvSpPr>
        <p:spPr>
          <a:xfrm>
            <a:off x="2122215" y="216595"/>
            <a:ext cx="6439497" cy="646331"/>
          </a:xfrm>
          <a:prstGeom prst="rect">
            <a:avLst/>
          </a:prstGeom>
        </p:spPr>
        <p:txBody>
          <a:bodyPr wrap="square">
            <a:spAutoFit/>
          </a:bodyPr>
          <a:lstStyle/>
          <a:p>
            <a:r>
              <a:rPr lang="tr-TR" sz="3600" b="1" dirty="0">
                <a:solidFill>
                  <a:prstClr val="white"/>
                </a:solidFill>
                <a:effectLst>
                  <a:outerShdw blurRad="50800" dist="38100" dir="18900000" algn="bl" rotWithShape="0">
                    <a:srgbClr val="4D968B">
                      <a:alpha val="40000"/>
                    </a:srgbClr>
                  </a:outerShdw>
                </a:effectLst>
                <a:latin typeface="Calibri"/>
              </a:rPr>
              <a:t>YURT DIŞI FUAR DESTEĞİ</a:t>
            </a:r>
            <a:endParaRPr lang="tr-TR" sz="3600" dirty="0">
              <a:solidFill>
                <a:prstClr val="black"/>
              </a:solidFill>
            </a:endParaRPr>
          </a:p>
        </p:txBody>
      </p:sp>
      <p:sp>
        <p:nvSpPr>
          <p:cNvPr id="6" name="Rectangle 4"/>
          <p:cNvSpPr>
            <a:spLocks noChangeArrowheads="1"/>
          </p:cNvSpPr>
          <p:nvPr/>
        </p:nvSpPr>
        <p:spPr bwMode="auto">
          <a:xfrm>
            <a:off x="537646" y="892116"/>
            <a:ext cx="8758754" cy="8371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lr>
                <a:schemeClr val="accent1"/>
              </a:buClr>
              <a:buFont typeface="Wingdings" panose="05000000000000000000" pitchFamily="2" charset="2"/>
              <a:buChar char="§"/>
              <a:defRPr kumimoji="1" sz="2800">
                <a:solidFill>
                  <a:schemeClr val="tx1"/>
                </a:solidFill>
                <a:latin typeface="Arial" panose="020B0604020202020204" pitchFamily="34" charset="0"/>
              </a:defRPr>
            </a:lvl1pPr>
            <a:lvl2pPr marL="742950" indent="-285750">
              <a:spcBef>
                <a:spcPct val="20000"/>
              </a:spcBef>
              <a:buClr>
                <a:schemeClr val="accent1"/>
              </a:buClr>
              <a:buFont typeface="Arial" panose="020B0604020202020204" pitchFamily="34" charset="0"/>
              <a:buChar char="–"/>
              <a:defRPr kumimoji="1" sz="24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4pPr>
            <a:lvl5pPr marL="20574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9pPr>
          </a:lstStyle>
          <a:p>
            <a:pPr>
              <a:spcBef>
                <a:spcPct val="0"/>
              </a:spcBef>
              <a:buClrTx/>
              <a:buFontTx/>
              <a:buNone/>
            </a:pPr>
            <a:r>
              <a:rPr kumimoji="0" lang="tr-TR" altLang="tr-TR" sz="2200" b="1" dirty="0" smtClean="0">
                <a:solidFill>
                  <a:srgbClr val="0070C0"/>
                </a:solidFill>
                <a:effectLst>
                  <a:outerShdw blurRad="38100" dist="38100" dir="2700000" algn="tl">
                    <a:srgbClr val="000000">
                      <a:alpha val="43137"/>
                    </a:srgbClr>
                  </a:outerShdw>
                </a:effectLst>
                <a:latin typeface="Tahoma" panose="020B0604030504040204" pitchFamily="34" charset="0"/>
                <a:cs typeface="Tahoma" panose="020B0604030504040204" pitchFamily="34" charset="0"/>
              </a:rPr>
              <a:t>2020-2021 YILLARI İÇİN </a:t>
            </a:r>
            <a:r>
              <a:rPr kumimoji="0" lang="tr-TR" altLang="tr-TR" sz="2200" b="1" dirty="0">
                <a:solidFill>
                  <a:srgbClr val="0070C0"/>
                </a:solidFill>
                <a:effectLst>
                  <a:outerShdw blurRad="38100" dist="38100" dir="2700000" algn="tl">
                    <a:srgbClr val="000000">
                      <a:alpha val="43137"/>
                    </a:srgbClr>
                  </a:outerShdw>
                </a:effectLst>
                <a:latin typeface="Tahoma" panose="020B0604030504040204" pitchFamily="34" charset="0"/>
                <a:cs typeface="Tahoma" panose="020B0604030504040204" pitchFamily="34" charset="0"/>
              </a:rPr>
              <a:t>HEDEF </a:t>
            </a:r>
            <a:r>
              <a:rPr kumimoji="0" lang="tr-TR" altLang="tr-TR" sz="2200" b="1" dirty="0" smtClean="0">
                <a:solidFill>
                  <a:srgbClr val="0070C0"/>
                </a:solidFill>
                <a:effectLst>
                  <a:outerShdw blurRad="38100" dist="38100" dir="2700000" algn="tl">
                    <a:srgbClr val="000000">
                      <a:alpha val="43137"/>
                    </a:srgbClr>
                  </a:outerShdw>
                </a:effectLst>
                <a:latin typeface="Tahoma" panose="020B0604030504040204" pitchFamily="34" charset="0"/>
                <a:cs typeface="Tahoma" panose="020B0604030504040204" pitchFamily="34" charset="0"/>
              </a:rPr>
              <a:t>VE ÖNCELİKLİ ÜLKELER</a:t>
            </a:r>
            <a:endParaRPr kumimoji="0" lang="en-US" altLang="tr-TR" sz="2200" b="1" dirty="0">
              <a:solidFill>
                <a:srgbClr val="0070C0"/>
              </a:solidFill>
              <a:effectLst>
                <a:outerShdw blurRad="38100" dist="38100" dir="2700000" algn="tl">
                  <a:srgbClr val="000000">
                    <a:alpha val="43137"/>
                  </a:srgbClr>
                </a:outerShdw>
              </a:effectLst>
              <a:latin typeface="Tahoma" panose="020B0604030504040204" pitchFamily="34" charset="0"/>
              <a:cs typeface="Tahoma" panose="020B0604030504040204" pitchFamily="34" charset="0"/>
            </a:endParaRPr>
          </a:p>
          <a:p>
            <a:pPr algn="ctr" eaLnBrk="1" hangingPunct="1">
              <a:buClrTx/>
              <a:buFontTx/>
              <a:buNone/>
            </a:pPr>
            <a:endParaRPr kumimoji="0" lang="fr-FR" altLang="tr-TR" sz="2200" b="1" dirty="0">
              <a:solidFill>
                <a:srgbClr val="0070C0"/>
              </a:solidFill>
              <a:effectLst>
                <a:outerShdw blurRad="38100" dist="38100" dir="2700000" algn="tl">
                  <a:srgbClr val="000000">
                    <a:alpha val="43137"/>
                  </a:srgbClr>
                </a:outerShdw>
              </a:effectLst>
              <a:latin typeface="Tahoma" panose="020B0604030504040204" pitchFamily="34" charset="0"/>
              <a:cs typeface="Tahoma" panose="020B0604030504040204" pitchFamily="34" charset="0"/>
            </a:endParaRPr>
          </a:p>
        </p:txBody>
      </p:sp>
      <p:sp>
        <p:nvSpPr>
          <p:cNvPr id="7" name="Rectangle 5"/>
          <p:cNvSpPr>
            <a:spLocks noChangeArrowheads="1"/>
          </p:cNvSpPr>
          <p:nvPr/>
        </p:nvSpPr>
        <p:spPr bwMode="auto">
          <a:xfrm>
            <a:off x="460621" y="2478696"/>
            <a:ext cx="1712619" cy="35086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lr>
                <a:schemeClr val="accent1"/>
              </a:buClr>
              <a:buFont typeface="Wingdings" panose="05000000000000000000" pitchFamily="2" charset="2"/>
              <a:buChar char="§"/>
              <a:defRPr kumimoji="1" sz="2800">
                <a:solidFill>
                  <a:schemeClr val="tx1"/>
                </a:solidFill>
                <a:latin typeface="Arial" panose="020B0604020202020204" pitchFamily="34" charset="0"/>
              </a:defRPr>
            </a:lvl1pPr>
            <a:lvl2pPr marL="742950" indent="-285750">
              <a:spcBef>
                <a:spcPct val="20000"/>
              </a:spcBef>
              <a:buClr>
                <a:schemeClr val="accent1"/>
              </a:buClr>
              <a:buFont typeface="Arial" panose="020B0604020202020204" pitchFamily="34" charset="0"/>
              <a:buChar char="–"/>
              <a:defRPr kumimoji="1" sz="24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4pPr>
            <a:lvl5pPr marL="20574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9pPr>
          </a:lstStyle>
          <a:p>
            <a:r>
              <a:rPr lang="tr-TR" sz="1800" dirty="0"/>
              <a:t>ABD</a:t>
            </a:r>
          </a:p>
          <a:p>
            <a:r>
              <a:rPr lang="tr-TR" sz="1800" dirty="0" smtClean="0"/>
              <a:t>Brezilya</a:t>
            </a:r>
            <a:endParaRPr lang="tr-TR" sz="1800" dirty="0"/>
          </a:p>
          <a:p>
            <a:r>
              <a:rPr lang="tr-TR" sz="1800" dirty="0" smtClean="0"/>
              <a:t>Çin</a:t>
            </a:r>
          </a:p>
          <a:p>
            <a:r>
              <a:rPr lang="tr-TR" sz="1800" dirty="0" smtClean="0"/>
              <a:t>Etiyopya</a:t>
            </a:r>
          </a:p>
          <a:p>
            <a:r>
              <a:rPr lang="tr-TR" sz="1800" dirty="0" smtClean="0"/>
              <a:t>Fas</a:t>
            </a:r>
          </a:p>
          <a:p>
            <a:r>
              <a:rPr lang="tr-TR" sz="1800" dirty="0" smtClean="0"/>
              <a:t>Güney Kore</a:t>
            </a:r>
            <a:endParaRPr lang="tr-TR" sz="1800" dirty="0"/>
          </a:p>
          <a:p>
            <a:r>
              <a:rPr lang="tr-TR" sz="1800" dirty="0" smtClean="0"/>
              <a:t>Güney </a:t>
            </a:r>
            <a:r>
              <a:rPr lang="tr-TR" sz="1800" dirty="0"/>
              <a:t>Afrika</a:t>
            </a:r>
          </a:p>
          <a:p>
            <a:r>
              <a:rPr lang="tr-TR" sz="1800" dirty="0" smtClean="0"/>
              <a:t>Hindistan</a:t>
            </a:r>
            <a:endParaRPr lang="tr-TR" sz="1800" dirty="0"/>
          </a:p>
          <a:p>
            <a:endParaRPr lang="tr-TR" sz="1600" dirty="0">
              <a:solidFill>
                <a:srgbClr val="FF0000"/>
              </a:solidFill>
            </a:endParaRPr>
          </a:p>
          <a:p>
            <a:pPr eaLnBrk="1" hangingPunct="1">
              <a:buClrTx/>
              <a:buFontTx/>
              <a:buNone/>
            </a:pPr>
            <a:endParaRPr kumimoji="0" lang="tr-TR" altLang="tr-TR" dirty="0">
              <a:latin typeface="Arial Unicode MS" panose="020B0604020202020204" pitchFamily="34" charset="-128"/>
            </a:endParaRPr>
          </a:p>
        </p:txBody>
      </p:sp>
      <p:sp>
        <p:nvSpPr>
          <p:cNvPr id="9" name="Altbilgi Yer Tutucusu 2"/>
          <p:cNvSpPr txBox="1">
            <a:spLocks/>
          </p:cNvSpPr>
          <p:nvPr/>
        </p:nvSpPr>
        <p:spPr>
          <a:xfrm>
            <a:off x="152400" y="6553200"/>
            <a:ext cx="9144000" cy="304800"/>
          </a:xfrm>
          <a:prstGeom prst="rect">
            <a:avLst/>
          </a:prstGeom>
        </p:spPr>
        <p:txBody>
          <a:bodyPr/>
          <a:lstStyle>
            <a:defPPr>
              <a:defRPr lang="tr-TR"/>
            </a:defPPr>
            <a:lvl1pPr algn="ctr" rtl="0" eaLnBrk="0" fontAlgn="base" hangingPunct="0">
              <a:spcBef>
                <a:spcPct val="0"/>
              </a:spcBef>
              <a:spcAft>
                <a:spcPct val="0"/>
              </a:spcAft>
              <a:defRPr sz="1200" b="1" kern="1200">
                <a:solidFill>
                  <a:prstClr val="white">
                    <a:lumMod val="85000"/>
                  </a:prstClr>
                </a:solidFill>
                <a:effectLst>
                  <a:outerShdw blurRad="38100" dist="38100" dir="2700000" algn="tl">
                    <a:srgbClr val="000000">
                      <a:alpha val="43137"/>
                    </a:srgbClr>
                  </a:outerShdw>
                </a:effectLst>
                <a:latin typeface="Arial Narrow"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a:lstStyle>
          <a:p>
            <a:pPr defTabSz="914400">
              <a:defRPr/>
            </a:pPr>
            <a:r>
              <a:rPr lang="tr-TR" sz="1400" dirty="0" smtClean="0"/>
              <a:t>Ticaret </a:t>
            </a:r>
            <a:r>
              <a:rPr lang="tr-TR" sz="1400" dirty="0"/>
              <a:t>Bakanlığı (www.ticaret.gov.tr</a:t>
            </a:r>
            <a:r>
              <a:rPr lang="tr-TR" sz="1400" dirty="0" smtClean="0"/>
              <a:t>) </a:t>
            </a:r>
            <a:r>
              <a:rPr lang="tr-TR" sz="1400" dirty="0"/>
              <a:t>-</a:t>
            </a:r>
            <a:r>
              <a:rPr lang="tr-TR" sz="1400" dirty="0" smtClean="0"/>
              <a:t>İhracat Genel Müdürlüğü</a:t>
            </a:r>
            <a:endParaRPr lang="tr-TR" sz="1400" dirty="0"/>
          </a:p>
        </p:txBody>
      </p:sp>
      <p:pic>
        <p:nvPicPr>
          <p:cNvPr id="10" name="Resim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51" y="-47154"/>
            <a:ext cx="1153921" cy="1153921"/>
          </a:xfrm>
          <a:prstGeom prst="ellipse">
            <a:avLst/>
          </a:prstGeom>
          <a:solidFill>
            <a:schemeClr val="bg1"/>
          </a:solidFill>
          <a:ln>
            <a:noFill/>
          </a:ln>
          <a:effectLst>
            <a:softEdge rad="112500"/>
          </a:effectLst>
        </p:spPr>
      </p:pic>
      <p:sp>
        <p:nvSpPr>
          <p:cNvPr id="13" name="Rectangle 5"/>
          <p:cNvSpPr>
            <a:spLocks noChangeArrowheads="1"/>
          </p:cNvSpPr>
          <p:nvPr/>
        </p:nvSpPr>
        <p:spPr bwMode="auto">
          <a:xfrm>
            <a:off x="2061232" y="2478696"/>
            <a:ext cx="2578573" cy="38410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spcBef>
                <a:spcPct val="20000"/>
              </a:spcBef>
              <a:buClr>
                <a:schemeClr val="accent1"/>
              </a:buClr>
              <a:buFont typeface="Wingdings" panose="05000000000000000000" pitchFamily="2" charset="2"/>
              <a:buChar char="§"/>
              <a:defRPr kumimoji="1" sz="2800">
                <a:solidFill>
                  <a:schemeClr val="tx1"/>
                </a:solidFill>
                <a:latin typeface="Arial" panose="020B0604020202020204" pitchFamily="34" charset="0"/>
              </a:defRPr>
            </a:lvl1pPr>
            <a:lvl2pPr marL="742950" indent="-285750">
              <a:spcBef>
                <a:spcPct val="20000"/>
              </a:spcBef>
              <a:buClr>
                <a:schemeClr val="accent1"/>
              </a:buClr>
              <a:buFont typeface="Arial" panose="020B0604020202020204" pitchFamily="34" charset="0"/>
              <a:buChar char="–"/>
              <a:defRPr kumimoji="1" sz="2400">
                <a:solidFill>
                  <a:schemeClr val="tx1"/>
                </a:solidFill>
                <a:latin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kumimoji="1" sz="2000">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4pPr>
            <a:lvl5pPr marL="2057400" indent="-228600">
              <a:spcBef>
                <a:spcPct val="20000"/>
              </a:spcBef>
              <a:buClr>
                <a:schemeClr val="accent1"/>
              </a:buClr>
              <a:buFont typeface="Arial" panose="020B0604020202020204" pitchFamily="34" charset="0"/>
              <a:buChar char="»"/>
              <a:defRPr kumimoji="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Arial" panose="020B0604020202020204" pitchFamily="34" charset="0"/>
              <a:buChar char="»"/>
              <a:defRPr kumimoji="1">
                <a:solidFill>
                  <a:schemeClr val="tx1"/>
                </a:solidFill>
                <a:latin typeface="Arial" panose="020B0604020202020204" pitchFamily="34" charset="0"/>
              </a:defRPr>
            </a:lvl9pPr>
          </a:lstStyle>
          <a:p>
            <a:r>
              <a:rPr lang="tr-TR" sz="1800" dirty="0" smtClean="0"/>
              <a:t>İngiltere</a:t>
            </a:r>
          </a:p>
          <a:p>
            <a:r>
              <a:rPr lang="tr-TR" sz="1800" dirty="0" smtClean="0"/>
              <a:t>Irak</a:t>
            </a:r>
          </a:p>
          <a:p>
            <a:r>
              <a:rPr lang="tr-TR" sz="1800" dirty="0"/>
              <a:t>Kenya</a:t>
            </a:r>
          </a:p>
          <a:p>
            <a:r>
              <a:rPr lang="tr-TR" sz="1800" dirty="0"/>
              <a:t>Japonya</a:t>
            </a:r>
          </a:p>
          <a:p>
            <a:r>
              <a:rPr lang="tr-TR" sz="1800" dirty="0"/>
              <a:t>Malezya</a:t>
            </a:r>
          </a:p>
          <a:p>
            <a:r>
              <a:rPr lang="tr-TR" sz="1800" dirty="0"/>
              <a:t>Meksika</a:t>
            </a:r>
          </a:p>
          <a:p>
            <a:r>
              <a:rPr lang="tr-TR" sz="1800" dirty="0"/>
              <a:t>Özbekistan</a:t>
            </a:r>
          </a:p>
          <a:p>
            <a:r>
              <a:rPr lang="tr-TR" sz="1800" dirty="0"/>
              <a:t>Rusya</a:t>
            </a:r>
          </a:p>
          <a:p>
            <a:r>
              <a:rPr lang="tr-TR" sz="1800" dirty="0"/>
              <a:t>Şili</a:t>
            </a:r>
          </a:p>
          <a:p>
            <a:endParaRPr lang="tr-TR" sz="1600" dirty="0">
              <a:solidFill>
                <a:srgbClr val="FF0000"/>
              </a:solidFill>
            </a:endParaRPr>
          </a:p>
          <a:p>
            <a:pPr eaLnBrk="1" hangingPunct="1">
              <a:buClrTx/>
              <a:buFontTx/>
              <a:buNone/>
            </a:pPr>
            <a:endParaRPr kumimoji="0" lang="tr-TR" altLang="tr-TR" dirty="0">
              <a:latin typeface="Arial Unicode MS" panose="020B0604020202020204" pitchFamily="34" charset="-128"/>
            </a:endParaRPr>
          </a:p>
        </p:txBody>
      </p:sp>
      <p:sp>
        <p:nvSpPr>
          <p:cNvPr id="14" name="Unvan 1"/>
          <p:cNvSpPr txBox="1">
            <a:spLocks/>
          </p:cNvSpPr>
          <p:nvPr/>
        </p:nvSpPr>
        <p:spPr bwMode="auto">
          <a:xfrm flipH="1">
            <a:off x="4724400" y="1309808"/>
            <a:ext cx="3670452" cy="8551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000">
                <a:solidFill>
                  <a:schemeClr val="tx1"/>
                </a:solidFill>
                <a:latin typeface="Calibri" pitchFamily="34" charset="0"/>
              </a:defRPr>
            </a:lvl2pPr>
            <a:lvl3pPr algn="ctr" rtl="0" eaLnBrk="0" fontAlgn="base" hangingPunct="0">
              <a:spcBef>
                <a:spcPct val="0"/>
              </a:spcBef>
              <a:spcAft>
                <a:spcPct val="0"/>
              </a:spcAft>
              <a:defRPr sz="4000">
                <a:solidFill>
                  <a:schemeClr val="tx1"/>
                </a:solidFill>
                <a:latin typeface="Calibri" pitchFamily="34" charset="0"/>
              </a:defRPr>
            </a:lvl3pPr>
            <a:lvl4pPr algn="ctr" rtl="0" eaLnBrk="0" fontAlgn="base" hangingPunct="0">
              <a:spcBef>
                <a:spcPct val="0"/>
              </a:spcBef>
              <a:spcAft>
                <a:spcPct val="0"/>
              </a:spcAft>
              <a:defRPr sz="4000">
                <a:solidFill>
                  <a:schemeClr val="tx1"/>
                </a:solidFill>
                <a:latin typeface="Calibri" pitchFamily="34" charset="0"/>
              </a:defRPr>
            </a:lvl4pPr>
            <a:lvl5pPr algn="ctr" rtl="0" eaLnBrk="0" fontAlgn="base" hangingPunct="0">
              <a:spcBef>
                <a:spcPct val="0"/>
              </a:spcBef>
              <a:spcAft>
                <a:spcPct val="0"/>
              </a:spcAft>
              <a:defRPr sz="40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defTabSz="914400"/>
            <a:endParaRPr lang="tr-TR" sz="2200" b="1" dirty="0"/>
          </a:p>
        </p:txBody>
      </p:sp>
    </p:spTree>
    <p:extLst>
      <p:ext uri="{BB962C8B-B14F-4D97-AF65-F5344CB8AC3E}">
        <p14:creationId xmlns:p14="http://schemas.microsoft.com/office/powerpoint/2010/main" val="3109646805"/>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heme1">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12589</TotalTime>
  <Words>2960</Words>
  <Application>Microsoft Office PowerPoint</Application>
  <PresentationFormat>Ekran Gösterisi (4:3)</PresentationFormat>
  <Paragraphs>507</Paragraphs>
  <Slides>14</Slides>
  <Notes>14</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14</vt:i4>
      </vt:variant>
    </vt:vector>
  </HeadingPairs>
  <TitlesOfParts>
    <vt:vector size="24" baseType="lpstr">
      <vt:lpstr>Arial</vt:lpstr>
      <vt:lpstr>Arial Narrow</vt:lpstr>
      <vt:lpstr>Arial Tur</vt:lpstr>
      <vt:lpstr>Arial Unicode MS</vt:lpstr>
      <vt:lpstr>Calibri</vt:lpstr>
      <vt:lpstr>Century Gothic</vt:lpstr>
      <vt:lpstr>Tahoma</vt:lpstr>
      <vt:lpstr>Times New Roman</vt:lpstr>
      <vt:lpstr>Wingdings</vt:lpstr>
      <vt:lpstr>Theme1</vt:lpstr>
      <vt:lpstr>PowerPoint Sunusu</vt:lpstr>
      <vt:lpstr>PowerPoint Sunusu</vt:lpstr>
      <vt:lpstr>PowerPoint Sunusu</vt:lpstr>
      <vt:lpstr>PowerPoint Sunusu</vt:lpstr>
      <vt:lpstr>PowerPoint Sunusu</vt:lpstr>
      <vt:lpstr> YURT DIŞI FUAR DESTEĞİ 4  </vt:lpstr>
      <vt:lpstr>PowerPoint Sunusu</vt:lpstr>
      <vt:lpstr>PowerPoint Sunusu</vt:lpstr>
      <vt:lpstr>HEDEF ÜLKELER (17)</vt:lpstr>
      <vt:lpstr>PowerPoint Sunusu</vt:lpstr>
      <vt:lpstr>PowerPoint Sunusu</vt:lpstr>
      <vt:lpstr>YURT İÇİ FUAR DESTEĞİ</vt:lpstr>
      <vt:lpstr>NOTLAR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Woca</dc:creator>
  <cp:lastModifiedBy>Ali ERDAL</cp:lastModifiedBy>
  <cp:revision>1205</cp:revision>
  <cp:lastPrinted>2020-06-30T11:04:57Z</cp:lastPrinted>
  <dcterms:created xsi:type="dcterms:W3CDTF">2012-03-02T01:46:24Z</dcterms:created>
  <dcterms:modified xsi:type="dcterms:W3CDTF">2020-10-05T10:41:25Z</dcterms:modified>
</cp:coreProperties>
</file>